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notesSlides/notesSlide2.xml" ContentType="application/vnd.openxmlformats-officedocument.presentationml.notesSlide+xml"/>
  <Override PartName="/ppt/tags/tag8.xml" ContentType="application/vnd.openxmlformats-officedocument.presentationml.tags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Layouts/slideLayout6.xml" ContentType="application/vnd.openxmlformats-officedocument.presentationml.slideLayout+xml"/>
  <Override PartName="/ppt/tags/tag4.xml" ContentType="application/vnd.openxmlformats-officedocument.presentationml.tags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notesSlides/notesSlide25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tags/tag16.xml" ContentType="application/vnd.openxmlformats-officedocument.presentationml.tags+xml"/>
  <Override PartName="/ppt/tags/tag18.xml" ContentType="application/vnd.openxmlformats-officedocument.presentationml.tags+xml"/>
  <Override PartName="/ppt/notesSlides/notesSlide23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14.xml" ContentType="application/vnd.openxmlformats-officedocument.presentationml.tags+xml"/>
  <Override PartName="/ppt/notesSlides/notesSlide21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12.xml" ContentType="application/vnd.openxmlformats-officedocument.presentationml.tags+xml"/>
  <Override PartName="/ppt/tags/tag23.xml" ContentType="application/vnd.openxmlformats-officedocument.presentationml.tags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21.xml" ContentType="application/vnd.openxmlformats-officedocument.presentationml.tag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7.xml" ContentType="application/vnd.openxmlformats-officedocument.presentationml.tags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ags/tag5.xml" ContentType="application/vnd.openxmlformats-officedocument.presentationml.tags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tags/tag3.xml" ContentType="application/vnd.openxmlformats-officedocument.presentationml.tags+xml"/>
  <Override PartName="/ppt/notesSlides/notesSlide1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ppt/tags/tag1.xml" ContentType="application/vnd.openxmlformats-officedocument.presentationml.tags+xml"/>
  <Override PartName="/ppt/tags/tag19.xml" ContentType="application/vnd.openxmlformats-officedocument.presentationml.tags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notesSlides/notesSlide13.xml" ContentType="application/vnd.openxmlformats-officedocument.presentationml.notesSlide+xml"/>
  <Override PartName="/ppt/tags/tag17.xml" ContentType="application/vnd.openxmlformats-officedocument.presentationml.tags+xml"/>
  <Override PartName="/ppt/notesSlides/notesSlide22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15.xml" ContentType="application/vnd.openxmlformats-officedocument.presentationml.tags+xml"/>
  <Override PartName="/ppt/notesSlides/notesSlide20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13.xml" ContentType="application/vnd.openxmlformats-officedocument.presentationml.tags+xml"/>
  <Override PartName="/ppt/tags/tag22.xml" ContentType="application/vnd.openxmlformats-officedocument.presentationml.tags+xml"/>
  <Override PartName="/ppt/slides/slide8.xml" ContentType="application/vnd.openxmlformats-officedocument.presentationml.slide+xml"/>
  <Override PartName="/ppt/notesSlides/notesSlide4.xml" ContentType="application/vnd.openxmlformats-officedocument.presentationml.notesSlide+xml"/>
  <Override PartName="/ppt/tags/tag11.xml" ContentType="application/vnd.openxmlformats-officedocument.presentationml.tags+xml"/>
  <Override PartName="/ppt/tags/tag20.xml" ContentType="application/vnd.openxmlformats-officedocument.presentationml.tags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tags/tag6.xml" ContentType="application/vnd.openxmlformats-officedocument.presentationml.tags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Default Extension="wmf" ContentType="image/x-wmf"/>
  <Override PartName="/ppt/tags/tag2.xml" ContentType="application/vnd.openxmlformats-officedocument.presentationml.tags+xml"/>
  <Override PartName="/ppt/notesSlides/notesSlide18.xml" ContentType="application/vnd.openxmlformats-officedocument.presentationml.notesSlide+xml"/>
  <Default Extension="rels" ContentType="application/vnd.openxmlformats-package.relationship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9"/>
  </p:notesMasterIdLst>
  <p:sldIdLst>
    <p:sldId id="256" r:id="rId2"/>
    <p:sldId id="257" r:id="rId3"/>
    <p:sldId id="258" r:id="rId4"/>
    <p:sldId id="262" r:id="rId5"/>
    <p:sldId id="259" r:id="rId6"/>
    <p:sldId id="261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3" r:id="rId37"/>
    <p:sldId id="292" r:id="rId3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68" d="100"/>
          <a:sy n="68" d="100"/>
        </p:scale>
        <p:origin x="-1446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70F513-35E1-4157-90B5-36E8AB01B604}" type="datetimeFigureOut">
              <a:rPr lang="en-US" smtClean="0"/>
              <a:pPr/>
              <a:t>1/30/2025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417906-1650-4A7B-A47D-B43E0356A3A5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6D1B489-D819-45A9-B952-3D7CB8BF6C56}" type="slidenum">
              <a:rPr lang="en-US"/>
              <a:pPr/>
              <a:t>4</a:t>
            </a:fld>
            <a:endParaRPr lang="en-US"/>
          </a:p>
        </p:txBody>
      </p:sp>
      <p:sp>
        <p:nvSpPr>
          <p:cNvPr id="3000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00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5765669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8B3A430-A010-49E6-92F4-E272FD0D76ED}" type="slidenum">
              <a:rPr lang="en-US"/>
              <a:pPr/>
              <a:t>16</a:t>
            </a:fld>
            <a:endParaRPr lang="en-US"/>
          </a:p>
        </p:txBody>
      </p:sp>
      <p:sp>
        <p:nvSpPr>
          <p:cNvPr id="494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45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3805" y="4343704"/>
            <a:ext cx="5030391" cy="4113892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0904670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43010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latin typeface="Times New Roman" panose="02020603050405020304" pitchFamily="18" charset="0"/>
              </a:rPr>
              <a:t>manipulate eq to show shape of focus region</a:t>
            </a:r>
          </a:p>
        </p:txBody>
      </p:sp>
    </p:spTree>
    <p:extLst>
      <p:ext uri="{BB962C8B-B14F-4D97-AF65-F5344CB8AC3E}">
        <p14:creationId xmlns="" xmlns:p14="http://schemas.microsoft.com/office/powerpoint/2010/main" val="34170677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8CEC8CE-17C4-401E-99AF-F615F2CBC34E}" type="slidenum">
              <a:rPr lang="en-US"/>
              <a:pPr/>
              <a:t>19</a:t>
            </a:fld>
            <a:endParaRPr lang="en-US"/>
          </a:p>
        </p:txBody>
      </p:sp>
      <p:sp>
        <p:nvSpPr>
          <p:cNvPr id="32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8148039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23AEE54-5DC7-45A8-91A7-CC396DD2F9D6}" type="slidenum">
              <a:rPr lang="en-US"/>
              <a:pPr/>
              <a:t>20</a:t>
            </a:fld>
            <a:endParaRPr lang="en-US"/>
          </a:p>
        </p:txBody>
      </p:sp>
      <p:sp>
        <p:nvSpPr>
          <p:cNvPr id="3235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35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5311335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4786781-8857-4EB2-8731-6B213D704CDF}" type="slidenum">
              <a:rPr lang="en-US"/>
              <a:pPr/>
              <a:t>21</a:t>
            </a:fld>
            <a:endParaRPr lang="en-US"/>
          </a:p>
        </p:txBody>
      </p:sp>
      <p:sp>
        <p:nvSpPr>
          <p:cNvPr id="324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46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3669776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6473932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3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79874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79875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5178425" y="6513513"/>
            <a:ext cx="3963988" cy="3429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9730" tIns="44865" rIns="89730" bIns="44865"/>
          <a:lstStyle>
            <a:lvl1pPr eaLnBrk="0" hangingPunct="0"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pitchFamily="-84" charset="-128"/>
                <a:sym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pitchFamily="-84" charset="-128"/>
                <a:sym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pitchFamily="-84" charset="-128"/>
                <a:sym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pitchFamily="-84" charset="-128"/>
                <a:sym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pitchFamily="-84" charset="-128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pitchFamily="-84" charset="-128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pitchFamily="-84" charset="-128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pitchFamily="-84" charset="-128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pitchFamily="-84" charset="-128"/>
                <a:sym typeface="Times New Roman" panose="02020603050405020304" pitchFamily="18" charset="0"/>
              </a:defRPr>
            </a:lvl9pPr>
          </a:lstStyle>
          <a:p>
            <a:pPr eaLnBrk="1" hangingPunct="1"/>
            <a:fld id="{BBE57296-A376-4E65-A917-4A365FCAB0FA}" type="slidenum">
              <a:rPr lang="en-US" altLang="en-US"/>
              <a:pPr eaLnBrk="1" hangingPunct="1"/>
              <a:t>23</a:t>
            </a:fld>
            <a:endParaRPr lang="en-US" altLang="en-US"/>
          </a:p>
        </p:txBody>
      </p:sp>
    </p:spTree>
    <p:extLst>
      <p:ext uri="{BB962C8B-B14F-4D97-AF65-F5344CB8AC3E}">
        <p14:creationId xmlns="" xmlns:p14="http://schemas.microsoft.com/office/powerpoint/2010/main" val="16585559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D88B659-A1AE-4430-BCA7-ADD087114023}" type="slidenum">
              <a:rPr lang="en-US"/>
              <a:pPr/>
              <a:t>24</a:t>
            </a:fld>
            <a:endParaRPr lang="en-US"/>
          </a:p>
        </p:txBody>
      </p:sp>
      <p:sp>
        <p:nvSpPr>
          <p:cNvPr id="3297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97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8089802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ECD19CA-DF7B-4B07-8FE0-77B56C28DDC4}" type="slidenum">
              <a:rPr lang="en-US"/>
              <a:pPr/>
              <a:t>25</a:t>
            </a:fld>
            <a:endParaRPr lang="en-US"/>
          </a:p>
        </p:txBody>
      </p:sp>
      <p:sp>
        <p:nvSpPr>
          <p:cNvPr id="3317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17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27535037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49DAE24-4C9D-428C-841D-35A3495286B7}" type="slidenum">
              <a:rPr lang="en-US"/>
              <a:pPr/>
              <a:t>26</a:t>
            </a:fld>
            <a:endParaRPr lang="en-US"/>
          </a:p>
        </p:txBody>
      </p:sp>
      <p:sp>
        <p:nvSpPr>
          <p:cNvPr id="3276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6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514968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815CF85-C7A3-4435-B6F4-95F102AADCE9}" type="slidenum">
              <a:rPr lang="en-US"/>
              <a:pPr/>
              <a:t>6</a:t>
            </a:fld>
            <a:endParaRPr lang="en-US"/>
          </a:p>
        </p:txBody>
      </p:sp>
      <p:sp>
        <p:nvSpPr>
          <p:cNvPr id="3153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53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60939188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2258B8C-CBDF-4E9D-9267-1EA8FE5AF0EE}" type="slidenum">
              <a:rPr lang="en-US"/>
              <a:pPr/>
              <a:t>27</a:t>
            </a:fld>
            <a:endParaRPr lang="en-US"/>
          </a:p>
        </p:txBody>
      </p:sp>
      <p:sp>
        <p:nvSpPr>
          <p:cNvPr id="3287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87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41649111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DE19BC8-4300-4560-9052-B88C9373B11C}" type="slidenum">
              <a:rPr lang="en-US"/>
              <a:pPr/>
              <a:t>28</a:t>
            </a:fld>
            <a:endParaRPr lang="en-US"/>
          </a:p>
        </p:txBody>
      </p:sp>
      <p:sp>
        <p:nvSpPr>
          <p:cNvPr id="3604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04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65319308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DDFC51F-8286-4EF9-87A0-929A32A865EF}" type="slidenum">
              <a:rPr lang="en-US"/>
              <a:pPr/>
              <a:t>30</a:t>
            </a:fld>
            <a:endParaRPr lang="en-US"/>
          </a:p>
        </p:txBody>
      </p:sp>
      <p:sp>
        <p:nvSpPr>
          <p:cNvPr id="3379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4286515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3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95234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94437669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75D4FB8-3C8F-402B-B691-231BA039D3C7}" type="slidenum">
              <a:rPr lang="en-US"/>
              <a:pPr/>
              <a:t>33</a:t>
            </a:fld>
            <a:endParaRPr lang="en-US"/>
          </a:p>
        </p:txBody>
      </p:sp>
      <p:sp>
        <p:nvSpPr>
          <p:cNvPr id="3348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48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56038607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CEF9FB1-7FE1-4CA8-9226-197D996F4248}" type="slidenum">
              <a:rPr lang="en-US"/>
              <a:pPr/>
              <a:t>34</a:t>
            </a:fld>
            <a:endParaRPr lang="en-US"/>
          </a:p>
        </p:txBody>
      </p:sp>
      <p:sp>
        <p:nvSpPr>
          <p:cNvPr id="3758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58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403124115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D9A19C7-BF43-406D-9183-FC124E6B4224}" type="slidenum">
              <a:rPr lang="en-US"/>
              <a:pPr/>
              <a:t>35</a:t>
            </a:fld>
            <a:endParaRPr lang="en-US"/>
          </a:p>
        </p:txBody>
      </p:sp>
      <p:sp>
        <p:nvSpPr>
          <p:cNvPr id="3778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78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2571657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6BD62C6-6BB6-4B44-B5BD-9B89B656C486}" type="slidenum">
              <a:rPr lang="en-US"/>
              <a:pPr/>
              <a:t>8</a:t>
            </a:fld>
            <a:endParaRPr lang="en-US"/>
          </a:p>
        </p:txBody>
      </p:sp>
      <p:sp>
        <p:nvSpPr>
          <p:cNvPr id="3184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84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4464269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499BDAA-ED2C-4318-921D-367690DB79AA}" type="slidenum">
              <a:rPr lang="en-US"/>
              <a:pPr/>
              <a:t>9</a:t>
            </a:fld>
            <a:endParaRPr lang="en-US"/>
          </a:p>
        </p:txBody>
      </p:sp>
      <p:sp>
        <p:nvSpPr>
          <p:cNvPr id="402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24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2165728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91B589F-2ED4-4548-9C7E-215208435D80}" type="slidenum">
              <a:rPr lang="en-US"/>
              <a:pPr/>
              <a:t>10</a:t>
            </a:fld>
            <a:endParaRPr lang="en-US"/>
          </a:p>
        </p:txBody>
      </p:sp>
      <p:sp>
        <p:nvSpPr>
          <p:cNvPr id="400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03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4914872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1C9FBE6-769D-444C-B9EA-AEEFC3A1A3C6}" type="slidenum">
              <a:rPr lang="en-US"/>
              <a:pPr/>
              <a:t>12</a:t>
            </a:fld>
            <a:endParaRPr lang="en-US"/>
          </a:p>
        </p:txBody>
      </p:sp>
      <p:sp>
        <p:nvSpPr>
          <p:cNvPr id="484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43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3805" y="4343704"/>
            <a:ext cx="5030391" cy="4113892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0355564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7323676-73FB-4811-86A9-760061C561BE}" type="slidenum">
              <a:rPr lang="en-US"/>
              <a:pPr/>
              <a:t>13</a:t>
            </a:fld>
            <a:endParaRPr lang="en-US"/>
          </a:p>
        </p:txBody>
      </p:sp>
      <p:sp>
        <p:nvSpPr>
          <p:cNvPr id="4864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64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3805" y="4343704"/>
            <a:ext cx="5030391" cy="4113892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8008003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3A5084F-A662-4B52-876D-62B5B978CA51}" type="slidenum">
              <a:rPr lang="en-US"/>
              <a:pPr/>
              <a:t>14</a:t>
            </a:fld>
            <a:endParaRPr lang="en-US"/>
          </a:p>
        </p:txBody>
      </p:sp>
      <p:sp>
        <p:nvSpPr>
          <p:cNvPr id="4884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84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3805" y="4343704"/>
            <a:ext cx="5030391" cy="4113892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618748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7B7DE96-F590-48FC-A3CD-E03DE653D043}" type="slidenum">
              <a:rPr lang="en-US"/>
              <a:pPr/>
              <a:t>15</a:t>
            </a:fld>
            <a:endParaRPr lang="en-US"/>
          </a:p>
        </p:txBody>
      </p:sp>
      <p:sp>
        <p:nvSpPr>
          <p:cNvPr id="4904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04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3805" y="4343704"/>
            <a:ext cx="5030391" cy="4113892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2047796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3" name="Rounded Rectangle 12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295400" y="3200400"/>
            <a:ext cx="6400800" cy="1600200"/>
          </a:xfrm>
        </p:spPr>
        <p:txBody>
          <a:bodyPr/>
          <a:lstStyle>
            <a:lvl1pPr marL="0" indent="0" algn="ctr">
              <a:buNone/>
              <a:defRPr sz="26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1/30/2025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>
            <a:noAutofit/>
          </a:bodyPr>
          <a:lstStyle>
            <a:lvl1pPr>
              <a:defRPr sz="1400">
                <a:solidFill>
                  <a:srgbClr val="FFFFFF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2931" y="1449303"/>
            <a:ext cx="9021537" cy="1527349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62931" y="1396720"/>
            <a:ext cx="9021537" cy="120580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62931" y="2976649"/>
            <a:ext cx="9021537" cy="110532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457200" y="1505930"/>
            <a:ext cx="8229600" cy="1470025"/>
          </a:xfrm>
        </p:spPr>
        <p:txBody>
          <a:bodyPr anchor="ctr"/>
          <a:lstStyle>
            <a:lvl1pPr algn="ctr">
              <a:defRPr lang="en-US" dirty="0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1"/>
            <a:ext cx="201168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274640"/>
            <a:ext cx="55626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7772400" cy="45720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0" name="Rounded Rectangle 9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3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952500"/>
            <a:ext cx="7772400" cy="1362075"/>
          </a:xfrm>
        </p:spPr>
        <p:txBody>
          <a:bodyPr anchor="b" anchorCtr="0"/>
          <a:lstStyle>
            <a:lvl1pPr algn="l">
              <a:buNone/>
              <a:defRPr sz="4000" b="0" cap="none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547938"/>
            <a:ext cx="7772400" cy="1338262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0100" y="6172200"/>
            <a:ext cx="4000500" cy="45720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 flipV="1">
            <a:off x="69412" y="2376830"/>
            <a:ext cx="9013515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69146" y="2341475"/>
            <a:ext cx="9013781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68306" y="2468880"/>
            <a:ext cx="9014621" cy="45720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93395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9530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>
          <a:xfrm>
            <a:off x="9144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half" idx="4"/>
          </p:nvPr>
        </p:nvSpPr>
        <p:spPr>
          <a:xfrm>
            <a:off x="49530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9" name="Rounded Rectangle 8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 algn="l">
              <a:buNone/>
              <a:defRPr sz="4000" b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914400" y="1600200"/>
            <a:ext cx="1905000" cy="4495800"/>
          </a:xfrm>
        </p:spPr>
        <p:txBody>
          <a:bodyPr/>
          <a:lstStyle>
            <a:lvl1pPr marL="0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"/>
          </p:nvPr>
        </p:nvSpPr>
        <p:spPr>
          <a:xfrm>
            <a:off x="2971800" y="1600200"/>
            <a:ext cx="5715000" cy="44958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900550"/>
            <a:ext cx="7315200" cy="522288"/>
          </a:xfrm>
        </p:spPr>
        <p:txBody>
          <a:bodyPr anchor="ctr">
            <a:noAutofit/>
          </a:bodyPr>
          <a:lstStyle>
            <a:lvl1pPr algn="l">
              <a:buNone/>
              <a:defRPr sz="2800" b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5445825"/>
            <a:ext cx="7315200" cy="685800"/>
          </a:xfrm>
        </p:spPr>
        <p:txBody>
          <a:bodyPr/>
          <a:lstStyle>
            <a:lvl1pPr marL="0" indent="0">
              <a:buFontTx/>
              <a:buNone/>
              <a:defRPr sz="16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4400" y="6172200"/>
            <a:ext cx="3886200" cy="45720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 flipV="1">
            <a:off x="68307" y="4683555"/>
            <a:ext cx="9006840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>
          <a:xfrm>
            <a:off x="68508" y="4650474"/>
            <a:ext cx="9006639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Rectangle 12"/>
          <p:cNvSpPr/>
          <p:nvPr/>
        </p:nvSpPr>
        <p:spPr>
          <a:xfrm>
            <a:off x="68510" y="4773224"/>
            <a:ext cx="9006637" cy="48807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8308" y="66675"/>
            <a:ext cx="9001873" cy="4581525"/>
          </a:xfrm>
          <a:prstGeom prst="round2SameRect">
            <a:avLst>
              <a:gd name="adj1" fmla="val 7101"/>
              <a:gd name="adj2" fmla="val 0"/>
            </a:avLst>
          </a:prstGeom>
          <a:solidFill>
            <a:schemeClr val="bg2"/>
          </a:solidFill>
          <a:ln w="6350"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8" name="Rounded Rectangle 7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400" cy="1143000"/>
          </a:xfrm>
          <a:prstGeom prst="rect">
            <a:avLst/>
          </a:prstGeom>
        </p:spPr>
        <p:txBody>
          <a:bodyPr bIns="91440" anchor="b" anchorCtr="0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7772400" cy="45720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172200" y="6191250"/>
            <a:ext cx="2476500" cy="476250"/>
          </a:xfrm>
          <a:prstGeom prst="rect">
            <a:avLst/>
          </a:prstGeom>
        </p:spPr>
        <p:txBody>
          <a:bodyPr anchor="ctr" anchorCtr="0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1/30/2025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</p:spPr>
        <p:txBody>
          <a:bodyPr anchor="ctr" anchorCtr="0"/>
          <a:lstStyle>
            <a:lvl1pPr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146304" y="6210300"/>
            <a:ext cx="457200" cy="457200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anchor="ctr" anchorCtr="1">
            <a:noAutofit/>
          </a:bodyPr>
          <a:lstStyle>
            <a:lvl1pPr algn="ctr" eaLnBrk="1" latinLnBrk="0" hangingPunct="1">
              <a:defRPr kumimoji="0" sz="14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580"/>
        </a:spcBef>
        <a:buClr>
          <a:schemeClr val="accent1"/>
        </a:buClr>
        <a:buSzPct val="8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28600" algn="l" rtl="0" eaLnBrk="1" latinLnBrk="0" hangingPunct="1">
        <a:spcBef>
          <a:spcPts val="370"/>
        </a:spcBef>
        <a:buClr>
          <a:schemeClr val="accent2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SzPct val="8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370"/>
        </a:spcBef>
        <a:buClr>
          <a:schemeClr val="accent3"/>
        </a:buClr>
        <a:buSzPct val="80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70"/>
        </a:spcBef>
        <a:buClr>
          <a:schemeClr val="accent3"/>
        </a:buClr>
        <a:buFontTx/>
        <a:buChar char="o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228600" algn="l" rtl="0" eaLnBrk="1" latinLnBrk="0" hangingPunct="1">
        <a:spcBef>
          <a:spcPts val="370"/>
        </a:spcBef>
        <a:buClr>
          <a:schemeClr val="accent3"/>
        </a:buClr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228600" algn="l" rtl="0" eaLnBrk="1" latinLnBrk="0" hangingPunct="1">
        <a:spcBef>
          <a:spcPts val="370"/>
        </a:spcBef>
        <a:buClr>
          <a:schemeClr val="accent2"/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228600" algn="l" rtl="0" eaLnBrk="1" latinLnBrk="0" hangingPunct="1">
        <a:spcBef>
          <a:spcPts val="370"/>
        </a:spcBef>
        <a:buClr>
          <a:schemeClr val="accent2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tags" Target="../tags/tag3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9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tags" Target="../tags/tag14.xml"/><Relationship Id="rId13" Type="http://schemas.openxmlformats.org/officeDocument/2006/relationships/tags" Target="../tags/tag19.xml"/><Relationship Id="rId18" Type="http://schemas.openxmlformats.org/officeDocument/2006/relationships/slideLayout" Target="../slideLayouts/slideLayout2.xml"/><Relationship Id="rId3" Type="http://schemas.openxmlformats.org/officeDocument/2006/relationships/tags" Target="../tags/tag9.xml"/><Relationship Id="rId21" Type="http://schemas.openxmlformats.org/officeDocument/2006/relationships/image" Target="../media/image19.jpeg"/><Relationship Id="rId7" Type="http://schemas.openxmlformats.org/officeDocument/2006/relationships/tags" Target="../tags/tag13.xml"/><Relationship Id="rId12" Type="http://schemas.openxmlformats.org/officeDocument/2006/relationships/tags" Target="../tags/tag18.xml"/><Relationship Id="rId17" Type="http://schemas.openxmlformats.org/officeDocument/2006/relationships/tags" Target="../tags/tag23.xml"/><Relationship Id="rId25" Type="http://schemas.openxmlformats.org/officeDocument/2006/relationships/image" Target="../media/image13.png"/><Relationship Id="rId2" Type="http://schemas.openxmlformats.org/officeDocument/2006/relationships/tags" Target="../tags/tag8.xml"/><Relationship Id="rId16" Type="http://schemas.openxmlformats.org/officeDocument/2006/relationships/tags" Target="../tags/tag22.xml"/><Relationship Id="rId20" Type="http://schemas.openxmlformats.org/officeDocument/2006/relationships/hyperlink" Target="http://en.wikipedia.org/wiki/Image:Jonquil_flowers_at_f32.jpg" TargetMode="External"/><Relationship Id="rId1" Type="http://schemas.openxmlformats.org/officeDocument/2006/relationships/tags" Target="../tags/tag7.xml"/><Relationship Id="rId6" Type="http://schemas.openxmlformats.org/officeDocument/2006/relationships/tags" Target="../tags/tag12.xml"/><Relationship Id="rId11" Type="http://schemas.openxmlformats.org/officeDocument/2006/relationships/tags" Target="../tags/tag17.xml"/><Relationship Id="rId24" Type="http://schemas.openxmlformats.org/officeDocument/2006/relationships/hyperlink" Target="http://en.wikipedia.org/wiki/Depth_of_field" TargetMode="External"/><Relationship Id="rId5" Type="http://schemas.openxmlformats.org/officeDocument/2006/relationships/tags" Target="../tags/tag11.xml"/><Relationship Id="rId15" Type="http://schemas.openxmlformats.org/officeDocument/2006/relationships/tags" Target="../tags/tag21.xml"/><Relationship Id="rId23" Type="http://schemas.openxmlformats.org/officeDocument/2006/relationships/image" Target="../media/image20.jpeg"/><Relationship Id="rId10" Type="http://schemas.openxmlformats.org/officeDocument/2006/relationships/tags" Target="../tags/tag16.xml"/><Relationship Id="rId19" Type="http://schemas.openxmlformats.org/officeDocument/2006/relationships/notesSlide" Target="../notesSlides/notesSlide15.xml"/><Relationship Id="rId4" Type="http://schemas.openxmlformats.org/officeDocument/2006/relationships/tags" Target="../tags/tag10.xml"/><Relationship Id="rId9" Type="http://schemas.openxmlformats.org/officeDocument/2006/relationships/tags" Target="../tags/tag15.xml"/><Relationship Id="rId14" Type="http://schemas.openxmlformats.org/officeDocument/2006/relationships/tags" Target="../tags/tag20.xml"/><Relationship Id="rId22" Type="http://schemas.openxmlformats.org/officeDocument/2006/relationships/hyperlink" Target="http://en.wikipedia.org/wiki/Image:Jonquil_flowers_at_f5.jpg" TargetMode="Externa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1.jpeg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w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w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jpeg"/><Relationship Id="rId4" Type="http://schemas.openxmlformats.org/officeDocument/2006/relationships/image" Target="../media/image35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hyperlink" Target="http://www.path.unimelb.edu.au/~dersch/architect/arch.html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jpeg"/><Relationship Id="rId4" Type="http://schemas.openxmlformats.org/officeDocument/2006/relationships/image" Target="../media/image4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jpeg"/><Relationship Id="rId4" Type="http://schemas.openxmlformats.org/officeDocument/2006/relationships/image" Target="../media/image48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Zgv-zQzMkUE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 smtClean="0"/>
              <a:t>GEOMETRIC</a:t>
            </a:r>
            <a:r>
              <a:rPr lang="en-US" dirty="0" smtClean="0"/>
              <a:t> </a:t>
            </a:r>
            <a:r>
              <a:rPr lang="en-US" b="1" dirty="0" smtClean="0"/>
              <a:t>CAMERA</a:t>
            </a:r>
            <a:r>
              <a:rPr lang="en-US" dirty="0" smtClean="0"/>
              <a:t> </a:t>
            </a:r>
            <a:r>
              <a:rPr lang="en-US" b="1" dirty="0" smtClean="0"/>
              <a:t>MODEL</a:t>
            </a:r>
            <a:endParaRPr 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4343400"/>
            <a:ext cx="8534400" cy="2133600"/>
          </a:xfrm>
        </p:spPr>
        <p:txBody>
          <a:bodyPr>
            <a:normAutofit/>
          </a:bodyPr>
          <a:lstStyle/>
          <a:p>
            <a:r>
              <a:rPr lang="en-US" dirty="0"/>
              <a:t>A lens focuses light onto the film</a:t>
            </a:r>
          </a:p>
          <a:p>
            <a:pPr lvl="1"/>
            <a:r>
              <a:rPr lang="en-US" dirty="0"/>
              <a:t>There is a specific distance at which objects are “in focus”</a:t>
            </a:r>
          </a:p>
          <a:p>
            <a:pPr lvl="2"/>
            <a:r>
              <a:rPr lang="en-US" dirty="0"/>
              <a:t>other points project to a “circle of confusion” in the image</a:t>
            </a:r>
          </a:p>
          <a:p>
            <a:pPr lvl="1"/>
            <a:r>
              <a:rPr lang="en-US" altLang="en-US" dirty="0"/>
              <a:t>Changing the shape of the lens changes this distance</a:t>
            </a:r>
          </a:p>
          <a:p>
            <a:pPr lvl="2"/>
            <a:endParaRPr lang="en-US" dirty="0"/>
          </a:p>
        </p:txBody>
      </p:sp>
      <p:pic>
        <p:nvPicPr>
          <p:cNvPr id="399364" name="Picture 4" descr="image-lens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52600" y="1676400"/>
            <a:ext cx="5484812" cy="2360613"/>
          </a:xfrm>
          <a:prstGeom prst="rect">
            <a:avLst/>
          </a:prstGeom>
          <a:noFill/>
        </p:spPr>
      </p:pic>
      <p:sp>
        <p:nvSpPr>
          <p:cNvPr id="399365" name="Line 5"/>
          <p:cNvSpPr>
            <a:spLocks noChangeShapeType="1"/>
          </p:cNvSpPr>
          <p:nvPr/>
        </p:nvSpPr>
        <p:spPr bwMode="auto">
          <a:xfrm>
            <a:off x="2316163" y="2303463"/>
            <a:ext cx="4702175" cy="1643062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99366" name="Oval 6"/>
          <p:cNvSpPr>
            <a:spLocks noChangeArrowheads="1"/>
          </p:cNvSpPr>
          <p:nvPr/>
        </p:nvSpPr>
        <p:spPr bwMode="auto">
          <a:xfrm>
            <a:off x="2271713" y="2271713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99367" name="Oval 7"/>
          <p:cNvSpPr>
            <a:spLocks noChangeArrowheads="1"/>
          </p:cNvSpPr>
          <p:nvPr/>
        </p:nvSpPr>
        <p:spPr bwMode="auto">
          <a:xfrm>
            <a:off x="2589213" y="2879725"/>
            <a:ext cx="76200" cy="76200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99368" name="Line 8"/>
          <p:cNvSpPr>
            <a:spLocks noChangeShapeType="1"/>
          </p:cNvSpPr>
          <p:nvPr/>
        </p:nvSpPr>
        <p:spPr bwMode="auto">
          <a:xfrm>
            <a:off x="2316163" y="2303463"/>
            <a:ext cx="2332037" cy="211137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99369" name="Line 9"/>
          <p:cNvSpPr>
            <a:spLocks noChangeShapeType="1"/>
          </p:cNvSpPr>
          <p:nvPr/>
        </p:nvSpPr>
        <p:spPr bwMode="auto">
          <a:xfrm>
            <a:off x="4648200" y="2514600"/>
            <a:ext cx="2370138" cy="1431925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grpSp>
        <p:nvGrpSpPr>
          <p:cNvPr id="2" name="Group 10"/>
          <p:cNvGrpSpPr>
            <a:grpSpLocks/>
          </p:cNvGrpSpPr>
          <p:nvPr/>
        </p:nvGrpSpPr>
        <p:grpSpPr bwMode="auto">
          <a:xfrm>
            <a:off x="2316163" y="2303463"/>
            <a:ext cx="4702175" cy="1643062"/>
            <a:chOff x="1459" y="1451"/>
            <a:chExt cx="2962" cy="1035"/>
          </a:xfrm>
        </p:grpSpPr>
        <p:grpSp>
          <p:nvGrpSpPr>
            <p:cNvPr id="3" name="Group 11"/>
            <p:cNvGrpSpPr>
              <a:grpSpLocks/>
            </p:cNvGrpSpPr>
            <p:nvPr/>
          </p:nvGrpSpPr>
          <p:grpSpPr bwMode="auto">
            <a:xfrm>
              <a:off x="1459" y="1451"/>
              <a:ext cx="2962" cy="1035"/>
              <a:chOff x="1459" y="1451"/>
              <a:chExt cx="2962" cy="1035"/>
            </a:xfrm>
          </p:grpSpPr>
          <p:sp>
            <p:nvSpPr>
              <p:cNvPr id="399372" name="Line 12"/>
              <p:cNvSpPr>
                <a:spLocks noChangeShapeType="1"/>
              </p:cNvSpPr>
              <p:nvPr/>
            </p:nvSpPr>
            <p:spPr bwMode="auto">
              <a:xfrm>
                <a:off x="1459" y="1451"/>
                <a:ext cx="1465" cy="235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9373" name="Line 13"/>
              <p:cNvSpPr>
                <a:spLocks noChangeShapeType="1"/>
              </p:cNvSpPr>
              <p:nvPr/>
            </p:nvSpPr>
            <p:spPr bwMode="auto">
              <a:xfrm>
                <a:off x="2924" y="1686"/>
                <a:ext cx="1497" cy="800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 type="triangle" w="med" len="med"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" name="Group 14"/>
            <p:cNvGrpSpPr>
              <a:grpSpLocks/>
            </p:cNvGrpSpPr>
            <p:nvPr/>
          </p:nvGrpSpPr>
          <p:grpSpPr bwMode="auto">
            <a:xfrm>
              <a:off x="1459" y="1451"/>
              <a:ext cx="2962" cy="1035"/>
              <a:chOff x="1459" y="1451"/>
              <a:chExt cx="2962" cy="1035"/>
            </a:xfrm>
          </p:grpSpPr>
          <p:sp>
            <p:nvSpPr>
              <p:cNvPr id="399375" name="Line 15"/>
              <p:cNvSpPr>
                <a:spLocks noChangeShapeType="1"/>
              </p:cNvSpPr>
              <p:nvPr/>
            </p:nvSpPr>
            <p:spPr bwMode="auto">
              <a:xfrm>
                <a:off x="1459" y="1451"/>
                <a:ext cx="1465" cy="363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9376" name="Line 16"/>
              <p:cNvSpPr>
                <a:spLocks noChangeShapeType="1"/>
              </p:cNvSpPr>
              <p:nvPr/>
            </p:nvSpPr>
            <p:spPr bwMode="auto">
              <a:xfrm>
                <a:off x="2924" y="1814"/>
                <a:ext cx="1497" cy="672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 type="triangle" w="med" len="med"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5" name="Group 17"/>
          <p:cNvGrpSpPr>
            <a:grpSpLocks/>
          </p:cNvGrpSpPr>
          <p:nvPr/>
        </p:nvGrpSpPr>
        <p:grpSpPr bwMode="auto">
          <a:xfrm>
            <a:off x="2620963" y="2676525"/>
            <a:ext cx="4419600" cy="752475"/>
            <a:chOff x="1651" y="1686"/>
            <a:chExt cx="2784" cy="474"/>
          </a:xfrm>
        </p:grpSpPr>
        <p:sp>
          <p:nvSpPr>
            <p:cNvPr id="399378" name="Line 18"/>
            <p:cNvSpPr>
              <a:spLocks noChangeShapeType="1"/>
            </p:cNvSpPr>
            <p:nvPr/>
          </p:nvSpPr>
          <p:spPr bwMode="auto">
            <a:xfrm>
              <a:off x="1651" y="1835"/>
              <a:ext cx="2784" cy="288"/>
            </a:xfrm>
            <a:prstGeom prst="line">
              <a:avLst/>
            </a:prstGeom>
            <a:noFill/>
            <a:ln w="19050">
              <a:solidFill>
                <a:schemeClr val="folHlink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grpSp>
          <p:nvGrpSpPr>
            <p:cNvPr id="6" name="Group 19"/>
            <p:cNvGrpSpPr>
              <a:grpSpLocks/>
            </p:cNvGrpSpPr>
            <p:nvPr/>
          </p:nvGrpSpPr>
          <p:grpSpPr bwMode="auto">
            <a:xfrm>
              <a:off x="1651" y="1686"/>
              <a:ext cx="2778" cy="474"/>
              <a:chOff x="1651" y="1686"/>
              <a:chExt cx="2778" cy="474"/>
            </a:xfrm>
          </p:grpSpPr>
          <p:sp>
            <p:nvSpPr>
              <p:cNvPr id="399380" name="Line 20"/>
              <p:cNvSpPr>
                <a:spLocks noChangeShapeType="1"/>
              </p:cNvSpPr>
              <p:nvPr/>
            </p:nvSpPr>
            <p:spPr bwMode="auto">
              <a:xfrm>
                <a:off x="1651" y="1835"/>
                <a:ext cx="1273" cy="288"/>
              </a:xfrm>
              <a:prstGeom prst="line">
                <a:avLst/>
              </a:prstGeom>
              <a:noFill/>
              <a:ln w="19050">
                <a:solidFill>
                  <a:schemeClr val="folHlink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9381" name="Line 21"/>
              <p:cNvSpPr>
                <a:spLocks noChangeShapeType="1"/>
              </p:cNvSpPr>
              <p:nvPr/>
            </p:nvSpPr>
            <p:spPr bwMode="auto">
              <a:xfrm>
                <a:off x="2924" y="2123"/>
                <a:ext cx="1505" cy="37"/>
              </a:xfrm>
              <a:prstGeom prst="line">
                <a:avLst/>
              </a:prstGeom>
              <a:noFill/>
              <a:ln w="19050">
                <a:solidFill>
                  <a:schemeClr val="folHlink"/>
                </a:solidFill>
                <a:round/>
                <a:headEnd/>
                <a:tailEnd type="triangle" w="med" len="med"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9382" name="Line 22"/>
              <p:cNvSpPr>
                <a:spLocks noChangeShapeType="1"/>
              </p:cNvSpPr>
              <p:nvPr/>
            </p:nvSpPr>
            <p:spPr bwMode="auto">
              <a:xfrm>
                <a:off x="1651" y="1835"/>
                <a:ext cx="1273" cy="0"/>
              </a:xfrm>
              <a:prstGeom prst="line">
                <a:avLst/>
              </a:prstGeom>
              <a:noFill/>
              <a:ln w="19050">
                <a:solidFill>
                  <a:schemeClr val="folHlink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9383" name="Line 23"/>
              <p:cNvSpPr>
                <a:spLocks noChangeShapeType="1"/>
              </p:cNvSpPr>
              <p:nvPr/>
            </p:nvSpPr>
            <p:spPr bwMode="auto">
              <a:xfrm>
                <a:off x="2924" y="1835"/>
                <a:ext cx="1497" cy="265"/>
              </a:xfrm>
              <a:prstGeom prst="line">
                <a:avLst/>
              </a:prstGeom>
              <a:noFill/>
              <a:ln w="19050">
                <a:solidFill>
                  <a:schemeClr val="folHlink"/>
                </a:solidFill>
                <a:round/>
                <a:headEnd/>
                <a:tailEnd type="triangle" w="med" len="med"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9384" name="Line 24"/>
              <p:cNvSpPr>
                <a:spLocks noChangeShapeType="1"/>
              </p:cNvSpPr>
              <p:nvPr/>
            </p:nvSpPr>
            <p:spPr bwMode="auto">
              <a:xfrm flipV="1">
                <a:off x="1651" y="1686"/>
                <a:ext cx="1273" cy="149"/>
              </a:xfrm>
              <a:prstGeom prst="line">
                <a:avLst/>
              </a:prstGeom>
              <a:noFill/>
              <a:ln w="19050">
                <a:solidFill>
                  <a:schemeClr val="folHlink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9385" name="Line 25"/>
              <p:cNvSpPr>
                <a:spLocks noChangeShapeType="1"/>
              </p:cNvSpPr>
              <p:nvPr/>
            </p:nvSpPr>
            <p:spPr bwMode="auto">
              <a:xfrm>
                <a:off x="2924" y="1686"/>
                <a:ext cx="1497" cy="392"/>
              </a:xfrm>
              <a:prstGeom prst="line">
                <a:avLst/>
              </a:prstGeom>
              <a:noFill/>
              <a:ln w="19050">
                <a:solidFill>
                  <a:schemeClr val="folHlink"/>
                </a:solidFill>
                <a:round/>
                <a:headEnd/>
                <a:tailEnd type="triangle" w="med" len="med"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399386" name="Oval 26"/>
          <p:cNvSpPr>
            <a:spLocks noChangeArrowheads="1"/>
          </p:cNvSpPr>
          <p:nvPr/>
        </p:nvSpPr>
        <p:spPr bwMode="auto">
          <a:xfrm>
            <a:off x="4608513" y="3067050"/>
            <a:ext cx="88900" cy="889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grpSp>
        <p:nvGrpSpPr>
          <p:cNvPr id="7" name="Group 27"/>
          <p:cNvGrpSpPr>
            <a:grpSpLocks/>
          </p:cNvGrpSpPr>
          <p:nvPr/>
        </p:nvGrpSpPr>
        <p:grpSpPr bwMode="auto">
          <a:xfrm>
            <a:off x="7086600" y="3321050"/>
            <a:ext cx="1638300" cy="641350"/>
            <a:chOff x="4464" y="2092"/>
            <a:chExt cx="1032" cy="404"/>
          </a:xfrm>
        </p:grpSpPr>
        <p:sp>
          <p:nvSpPr>
            <p:cNvPr id="399388" name="Text Box 28"/>
            <p:cNvSpPr txBox="1">
              <a:spLocks noChangeArrowheads="1"/>
            </p:cNvSpPr>
            <p:nvPr/>
          </p:nvSpPr>
          <p:spPr bwMode="auto">
            <a:xfrm>
              <a:off x="4716" y="2092"/>
              <a:ext cx="780" cy="4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/>
              <a:r>
                <a:rPr lang="en-US" sz="1800"/>
                <a:t>“circle of </a:t>
              </a:r>
            </a:p>
            <a:p>
              <a:pPr algn="ctr"/>
              <a:r>
                <a:rPr lang="en-US" sz="1800"/>
                <a:t>confusion”</a:t>
              </a:r>
            </a:p>
          </p:txBody>
        </p:sp>
        <p:sp>
          <p:nvSpPr>
            <p:cNvPr id="399389" name="Line 29"/>
            <p:cNvSpPr>
              <a:spLocks noChangeShapeType="1"/>
            </p:cNvSpPr>
            <p:nvPr/>
          </p:nvSpPr>
          <p:spPr bwMode="auto">
            <a:xfrm flipH="1" flipV="1">
              <a:off x="4464" y="2160"/>
              <a:ext cx="336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99390" name="Text Box 30"/>
          <p:cNvSpPr txBox="1">
            <a:spLocks noChangeArrowheads="1"/>
          </p:cNvSpPr>
          <p:nvPr/>
        </p:nvSpPr>
        <p:spPr bwMode="auto">
          <a:xfrm>
            <a:off x="7543800" y="6583363"/>
            <a:ext cx="1536700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200"/>
              <a:t>Slide by Steve Seitz</a:t>
            </a:r>
          </a:p>
        </p:txBody>
      </p:sp>
      <p:sp>
        <p:nvSpPr>
          <p:cNvPr id="399391" name="Line 31"/>
          <p:cNvSpPr>
            <a:spLocks noChangeShapeType="1"/>
          </p:cNvSpPr>
          <p:nvPr/>
        </p:nvSpPr>
        <p:spPr bwMode="auto">
          <a:xfrm flipV="1">
            <a:off x="2286000" y="2286000"/>
            <a:ext cx="2362200" cy="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99392" name="Line 32"/>
          <p:cNvSpPr>
            <a:spLocks noChangeShapeType="1"/>
          </p:cNvSpPr>
          <p:nvPr/>
        </p:nvSpPr>
        <p:spPr bwMode="auto">
          <a:xfrm>
            <a:off x="4648200" y="2286000"/>
            <a:ext cx="2362200" cy="16764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4" name="Title 1"/>
          <p:cNvSpPr txBox="1">
            <a:spLocks/>
          </p:cNvSpPr>
          <p:nvPr/>
        </p:nvSpPr>
        <p:spPr>
          <a:xfrm>
            <a:off x="914400" y="274638"/>
            <a:ext cx="7772400" cy="715962"/>
          </a:xfrm>
          <a:prstGeom prst="rect">
            <a:avLst/>
          </a:prstGeom>
        </p:spPr>
        <p:txBody>
          <a:bodyPr bIns="91440" anchor="b" anchorCtr="0">
            <a:normAutofit fontScale="97500"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 Image Formation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4069184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3886200"/>
            <a:ext cx="8534400" cy="2667000"/>
          </a:xfrm>
        </p:spPr>
        <p:txBody>
          <a:bodyPr rIns="132080">
            <a:normAutofit/>
          </a:bodyPr>
          <a:lstStyle/>
          <a:p>
            <a:pPr marL="382588" indent="-342900" eaLnBrk="1" hangingPunct="1">
              <a:buNone/>
            </a:pPr>
            <a:r>
              <a:rPr lang="en-US" altLang="en-US" dirty="0"/>
              <a:t>A lens focuses parallel rays onto a single focal point</a:t>
            </a:r>
          </a:p>
          <a:p>
            <a:pPr marL="782638" lvl="1" eaLnBrk="1" hangingPunct="1">
              <a:buClr>
                <a:srgbClr val="000000"/>
              </a:buClr>
            </a:pPr>
            <a:r>
              <a:rPr lang="en-US" altLang="en-US" dirty="0"/>
              <a:t>focal point at a distance </a:t>
            </a:r>
            <a:r>
              <a:rPr lang="en-US" altLang="en-US" dirty="0">
                <a:latin typeface="Arial Italic" panose="020B0604020202090204" pitchFamily="34" charset="0"/>
                <a:ea typeface="MS PGothic" panose="020B0600070205080204" pitchFamily="34" charset="-128"/>
                <a:sym typeface="Arial Italic" panose="020B0604020202090204" pitchFamily="34" charset="0"/>
              </a:rPr>
              <a:t>f</a:t>
            </a:r>
            <a:r>
              <a:rPr lang="en-US" altLang="en-US" dirty="0"/>
              <a:t> beyond the plane of the lens</a:t>
            </a:r>
          </a:p>
          <a:p>
            <a:pPr marL="1182688" lvl="2" eaLnBrk="1" hangingPunct="1">
              <a:buClr>
                <a:srgbClr val="000000"/>
              </a:buClr>
            </a:pPr>
            <a:r>
              <a:rPr lang="en-US" altLang="en-US" sz="1600" dirty="0">
                <a:latin typeface="Times New Roman" pitchFamily="18" charset="0"/>
                <a:ea typeface="MS PGothic" panose="020B0600070205080204" pitchFamily="34" charset="-128"/>
                <a:cs typeface="Times New Roman" pitchFamily="18" charset="0"/>
                <a:sym typeface="Arial Italic" panose="020B0604020202090204" pitchFamily="34" charset="0"/>
              </a:rPr>
              <a:t>f</a:t>
            </a:r>
            <a:r>
              <a:rPr lang="en-US" altLang="en-US" sz="1600" dirty="0">
                <a:latin typeface="Times New Roman" pitchFamily="18" charset="0"/>
                <a:cs typeface="Times New Roman" pitchFamily="18" charset="0"/>
              </a:rPr>
              <a:t> is a function of the shape and index of refraction of the lens</a:t>
            </a:r>
          </a:p>
          <a:p>
            <a:pPr marL="782638" lvl="1" eaLnBrk="1" hangingPunct="1">
              <a:buClr>
                <a:srgbClr val="000000"/>
              </a:buClr>
            </a:pPr>
            <a:r>
              <a:rPr lang="en-US" altLang="en-US" dirty="0"/>
              <a:t>Aperture of diameter D restricts the range of rays</a:t>
            </a:r>
          </a:p>
          <a:p>
            <a:pPr marL="1182688" lvl="2" eaLnBrk="1" hangingPunct="1">
              <a:buClr>
                <a:srgbClr val="000000"/>
              </a:buClr>
            </a:pPr>
            <a:r>
              <a:rPr lang="en-US" altLang="en-US" sz="1600" dirty="0">
                <a:latin typeface="Times New Roman" pitchFamily="18" charset="0"/>
                <a:cs typeface="Times New Roman" pitchFamily="18" charset="0"/>
              </a:rPr>
              <a:t>aperture may be on either side of the </a:t>
            </a:r>
            <a:r>
              <a:rPr lang="en-US" altLang="en-US" sz="1600" dirty="0" smtClean="0">
                <a:latin typeface="Times New Roman" pitchFamily="18" charset="0"/>
                <a:cs typeface="Times New Roman" pitchFamily="18" charset="0"/>
              </a:rPr>
              <a:t>lens</a:t>
            </a:r>
          </a:p>
          <a:p>
            <a:pPr marL="1182688" lvl="2" eaLnBrk="1" hangingPunct="1">
              <a:buClr>
                <a:srgbClr val="000000"/>
              </a:buClr>
            </a:pPr>
            <a:r>
              <a:rPr lang="en-US" altLang="en-US" sz="1600" dirty="0" smtClean="0">
                <a:latin typeface="Times New Roman" pitchFamily="18" charset="0"/>
                <a:cs typeface="Times New Roman" pitchFamily="18" charset="0"/>
              </a:rPr>
              <a:t>Lenses </a:t>
            </a:r>
            <a:r>
              <a:rPr lang="en-US" altLang="en-US" sz="1600" dirty="0">
                <a:latin typeface="Times New Roman" pitchFamily="18" charset="0"/>
                <a:cs typeface="Times New Roman" pitchFamily="18" charset="0"/>
              </a:rPr>
              <a:t>are typically spherical (easier to </a:t>
            </a:r>
            <a:r>
              <a:rPr lang="en-US" altLang="en-US" sz="1600" dirty="0" smtClean="0">
                <a:latin typeface="Times New Roman" pitchFamily="18" charset="0"/>
                <a:cs typeface="Times New Roman" pitchFamily="18" charset="0"/>
              </a:rPr>
              <a:t>produce)</a:t>
            </a:r>
          </a:p>
          <a:p>
            <a:pPr marL="1182688" lvl="2" eaLnBrk="1" hangingPunct="1">
              <a:buClr>
                <a:srgbClr val="000000"/>
              </a:buClr>
            </a:pPr>
            <a:r>
              <a:rPr lang="en-US" altLang="en-US" sz="1600" dirty="0" smtClean="0">
                <a:latin typeface="Times New Roman" pitchFamily="18" charset="0"/>
                <a:cs typeface="Times New Roman" pitchFamily="18" charset="0"/>
              </a:rPr>
              <a:t>Real </a:t>
            </a:r>
            <a:r>
              <a:rPr lang="en-US" altLang="en-US" sz="1600" dirty="0">
                <a:latin typeface="Times New Roman" pitchFamily="18" charset="0"/>
                <a:cs typeface="Times New Roman" pitchFamily="18" charset="0"/>
              </a:rPr>
              <a:t>cameras use many lenses together (to correct for aberrations)</a:t>
            </a:r>
          </a:p>
        </p:txBody>
      </p:sp>
      <p:pic>
        <p:nvPicPr>
          <p:cNvPr id="40964" name="Picture 4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914400"/>
            <a:ext cx="5391150" cy="287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65" name="Rectangle 5"/>
          <p:cNvSpPr>
            <a:spLocks/>
          </p:cNvSpPr>
          <p:nvPr/>
        </p:nvSpPr>
        <p:spPr bwMode="auto">
          <a:xfrm>
            <a:off x="6534150" y="2790825"/>
            <a:ext cx="1438275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40639" bIns="0">
            <a:spAutoFit/>
          </a:bodyPr>
          <a:lstStyle>
            <a:lvl1pPr marL="39688" eaLnBrk="0" hangingPunct="0"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pitchFamily="-84" charset="-128"/>
                <a:sym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pitchFamily="-84" charset="-128"/>
                <a:sym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pitchFamily="-84" charset="-128"/>
                <a:sym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pitchFamily="-84" charset="-128"/>
                <a:sym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pitchFamily="-84" charset="-128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pitchFamily="-84" charset="-128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pitchFamily="-84" charset="-128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pitchFamily="-84" charset="-128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pitchFamily="-84" charset="-128"/>
                <a:sym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 sz="2000">
                <a:solidFill>
                  <a:schemeClr val="tx1"/>
                </a:solidFill>
                <a:latin typeface="Arial Bold" panose="020B0704020202020204" pitchFamily="34" charset="0"/>
                <a:sym typeface="Arial Bold" panose="020B0704020202020204" pitchFamily="34" charset="0"/>
              </a:rPr>
              <a:t>focal point</a:t>
            </a:r>
          </a:p>
        </p:txBody>
      </p:sp>
      <p:sp>
        <p:nvSpPr>
          <p:cNvPr id="40966" name="Line 6"/>
          <p:cNvSpPr>
            <a:spLocks noChangeShapeType="1"/>
          </p:cNvSpPr>
          <p:nvPr/>
        </p:nvSpPr>
        <p:spPr bwMode="auto">
          <a:xfrm rot="10800000">
            <a:off x="6096000" y="2590800"/>
            <a:ext cx="438150" cy="381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0967" name="Rectangle 7"/>
          <p:cNvSpPr>
            <a:spLocks/>
          </p:cNvSpPr>
          <p:nvPr/>
        </p:nvSpPr>
        <p:spPr bwMode="auto">
          <a:xfrm>
            <a:off x="5867400" y="2117725"/>
            <a:ext cx="309563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40639" bIns="0">
            <a:spAutoFit/>
          </a:bodyPr>
          <a:lstStyle>
            <a:lvl1pPr marL="39688" eaLnBrk="0" hangingPunct="0"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pitchFamily="-84" charset="-128"/>
                <a:sym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pitchFamily="-84" charset="-128"/>
                <a:sym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pitchFamily="-84" charset="-128"/>
                <a:sym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pitchFamily="-84" charset="-128"/>
                <a:sym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pitchFamily="-84" charset="-128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pitchFamily="-84" charset="-128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pitchFamily="-84" charset="-128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pitchFamily="-84" charset="-128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pitchFamily="-84" charset="-128"/>
                <a:sym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 sz="2000">
                <a:solidFill>
                  <a:schemeClr val="tx1"/>
                </a:solidFill>
                <a:latin typeface="Arial Bold" panose="020B0704020202020204" pitchFamily="34" charset="0"/>
                <a:sym typeface="Arial Bold" panose="020B0704020202020204" pitchFamily="34" charset="0"/>
              </a:rPr>
              <a:t>F</a:t>
            </a:r>
          </a:p>
        </p:txBody>
      </p:sp>
      <p:sp>
        <p:nvSpPr>
          <p:cNvPr id="40968" name="Rectangle 8"/>
          <p:cNvSpPr>
            <a:spLocks/>
          </p:cNvSpPr>
          <p:nvPr/>
        </p:nvSpPr>
        <p:spPr bwMode="auto">
          <a:xfrm>
            <a:off x="1536700" y="3108325"/>
            <a:ext cx="2792413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40639" bIns="0">
            <a:spAutoFit/>
          </a:bodyPr>
          <a:lstStyle>
            <a:lvl1pPr marL="39688" eaLnBrk="0" hangingPunct="0"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pitchFamily="-84" charset="-128"/>
                <a:sym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pitchFamily="-84" charset="-128"/>
                <a:sym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pitchFamily="-84" charset="-128"/>
                <a:sym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pitchFamily="-84" charset="-128"/>
                <a:sym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pitchFamily="-84" charset="-128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pitchFamily="-84" charset="-128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pitchFamily="-84" charset="-128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pitchFamily="-84" charset="-128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pitchFamily="-84" charset="-128"/>
                <a:sym typeface="Times New Roman" panose="02020603050405020304" pitchFamily="18" charset="0"/>
              </a:defRPr>
            </a:lvl9pPr>
          </a:lstStyle>
          <a:p>
            <a:pPr algn="ctr" eaLnBrk="1" hangingPunct="1"/>
            <a:r>
              <a:rPr lang="en-US" altLang="en-US" sz="2000" dirty="0">
                <a:solidFill>
                  <a:schemeClr val="tx1"/>
                </a:solidFill>
                <a:latin typeface="Arial Bold" panose="020B0704020202020204" pitchFamily="34" charset="0"/>
                <a:sym typeface="Arial Bold" panose="020B0704020202020204" pitchFamily="34" charset="0"/>
              </a:rPr>
              <a:t>optical center</a:t>
            </a:r>
          </a:p>
          <a:p>
            <a:pPr algn="ctr" eaLnBrk="1" hangingPunct="1"/>
            <a:r>
              <a:rPr lang="en-US" altLang="en-US" sz="2000" dirty="0">
                <a:solidFill>
                  <a:schemeClr val="tx1"/>
                </a:solidFill>
                <a:latin typeface="Arial Bold" panose="020B0704020202020204" pitchFamily="34" charset="0"/>
                <a:sym typeface="Arial Bold" panose="020B0704020202020204" pitchFamily="34" charset="0"/>
              </a:rPr>
              <a:t>(Center Of Projection)</a:t>
            </a:r>
          </a:p>
        </p:txBody>
      </p:sp>
      <p:sp>
        <p:nvSpPr>
          <p:cNvPr id="40969" name="Line 9"/>
          <p:cNvSpPr>
            <a:spLocks noChangeShapeType="1"/>
          </p:cNvSpPr>
          <p:nvPr/>
        </p:nvSpPr>
        <p:spPr bwMode="auto">
          <a:xfrm rot="10800000" flipH="1">
            <a:off x="3581400" y="2514600"/>
            <a:ext cx="838200" cy="6731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914400" y="0"/>
            <a:ext cx="7772400" cy="685800"/>
          </a:xfrm>
          <a:prstGeom prst="rect">
            <a:avLst/>
          </a:prstGeom>
        </p:spPr>
        <p:txBody>
          <a:bodyPr bIns="91440" anchor="b" anchorCtr="0">
            <a:normAutofit fontScale="97500"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 Image Formation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245934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330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algn="ctr" eaLnBrk="1" hangingPunct="1"/>
            <a:r>
              <a:rPr lang="en-US" b="1" dirty="0">
                <a:latin typeface="Times New Roman" pitchFamily="18" charset="0"/>
                <a:cs typeface="Times New Roman" pitchFamily="18" charset="0"/>
              </a:rPr>
              <a:t>Thin lens formula</a:t>
            </a:r>
          </a:p>
        </p:txBody>
      </p:sp>
      <p:sp>
        <p:nvSpPr>
          <p:cNvPr id="483331" name="Line 3"/>
          <p:cNvSpPr>
            <a:spLocks noChangeShapeType="1"/>
          </p:cNvSpPr>
          <p:nvPr/>
        </p:nvSpPr>
        <p:spPr bwMode="auto">
          <a:xfrm>
            <a:off x="2422525" y="3567113"/>
            <a:ext cx="0" cy="1804987"/>
          </a:xfrm>
          <a:prstGeom prst="line">
            <a:avLst/>
          </a:prstGeom>
          <a:noFill/>
          <a:ln w="76200">
            <a:solidFill>
              <a:srgbClr val="02FFFF"/>
            </a:solidFill>
            <a:round/>
            <a:headEnd/>
            <a:tailEnd type="none" w="med" len="lg"/>
          </a:ln>
        </p:spPr>
        <p:txBody>
          <a:bodyPr wrap="none" lIns="64008" tIns="27432" rIns="64008" bIns="27432" anchor="ctr">
            <a:spAutoFit/>
          </a:bodyPr>
          <a:lstStyle/>
          <a:p>
            <a:endParaRPr lang="en-US"/>
          </a:p>
        </p:txBody>
      </p:sp>
      <p:sp>
        <p:nvSpPr>
          <p:cNvPr id="483332" name="Oval 4"/>
          <p:cNvSpPr>
            <a:spLocks noChangeArrowheads="1"/>
          </p:cNvSpPr>
          <p:nvPr/>
        </p:nvSpPr>
        <p:spPr bwMode="auto">
          <a:xfrm>
            <a:off x="5057775" y="4330700"/>
            <a:ext cx="138113" cy="139700"/>
          </a:xfrm>
          <a:prstGeom prst="ellipse">
            <a:avLst/>
          </a:prstGeom>
          <a:solidFill>
            <a:schemeClr val="accent1"/>
          </a:solidFill>
          <a:ln w="28575">
            <a:solidFill>
              <a:srgbClr val="000000"/>
            </a:solidFill>
            <a:round/>
            <a:headEnd/>
            <a:tailEnd type="none" w="med" len="lg"/>
          </a:ln>
        </p:spPr>
        <p:txBody>
          <a:bodyPr wrap="none" lIns="64008" tIns="27432" rIns="64008" bIns="27432" anchor="ctr">
            <a:spAutoFit/>
          </a:bodyPr>
          <a:lstStyle/>
          <a:p>
            <a:pPr eaLnBrk="1" hangingPunct="1"/>
            <a:endParaRPr lang="en-US">
              <a:latin typeface="Times New Roman" pitchFamily="18" charset="0"/>
            </a:endParaRPr>
          </a:p>
        </p:txBody>
      </p:sp>
      <p:sp>
        <p:nvSpPr>
          <p:cNvPr id="483333" name="Line 5"/>
          <p:cNvSpPr>
            <a:spLocks noChangeShapeType="1"/>
          </p:cNvSpPr>
          <p:nvPr/>
        </p:nvSpPr>
        <p:spPr bwMode="auto">
          <a:xfrm flipH="1" flipV="1">
            <a:off x="965200" y="4400550"/>
            <a:ext cx="6727825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 type="none" w="med" len="lg"/>
          </a:ln>
        </p:spPr>
        <p:txBody>
          <a:bodyPr lIns="64008" tIns="27432" rIns="64008" bIns="27432" anchor="ctr">
            <a:spAutoFit/>
          </a:bodyPr>
          <a:lstStyle/>
          <a:p>
            <a:endParaRPr lang="en-US"/>
          </a:p>
        </p:txBody>
      </p:sp>
      <p:sp>
        <p:nvSpPr>
          <p:cNvPr id="483334" name="Line 6"/>
          <p:cNvSpPr>
            <a:spLocks noChangeShapeType="1"/>
          </p:cNvSpPr>
          <p:nvPr/>
        </p:nvSpPr>
        <p:spPr bwMode="auto">
          <a:xfrm flipH="1">
            <a:off x="965200" y="2873375"/>
            <a:ext cx="6103938" cy="2012950"/>
          </a:xfrm>
          <a:prstGeom prst="line">
            <a:avLst/>
          </a:prstGeom>
          <a:noFill/>
          <a:ln w="28575">
            <a:solidFill>
              <a:srgbClr val="33CC33"/>
            </a:solidFill>
            <a:round/>
            <a:headEnd/>
            <a:tailEnd type="none" w="med" len="lg"/>
          </a:ln>
        </p:spPr>
        <p:txBody>
          <a:bodyPr lIns="64008" tIns="27432" rIns="64008" bIns="27432" anchor="ctr">
            <a:spAutoFit/>
          </a:bodyPr>
          <a:lstStyle/>
          <a:p>
            <a:endParaRPr lang="en-US"/>
          </a:p>
        </p:txBody>
      </p:sp>
      <p:sp>
        <p:nvSpPr>
          <p:cNvPr id="483335" name="Oval 7"/>
          <p:cNvSpPr>
            <a:spLocks noChangeArrowheads="1"/>
          </p:cNvSpPr>
          <p:nvPr/>
        </p:nvSpPr>
        <p:spPr bwMode="auto">
          <a:xfrm>
            <a:off x="5057775" y="3429000"/>
            <a:ext cx="138113" cy="138113"/>
          </a:xfrm>
          <a:prstGeom prst="ellipse">
            <a:avLst/>
          </a:prstGeom>
          <a:solidFill>
            <a:schemeClr val="accent1"/>
          </a:solidFill>
          <a:ln w="28575">
            <a:solidFill>
              <a:srgbClr val="000000"/>
            </a:solidFill>
            <a:round/>
            <a:headEnd/>
            <a:tailEnd type="none" w="med" len="lg"/>
          </a:ln>
        </p:spPr>
        <p:txBody>
          <a:bodyPr wrap="none" lIns="64008" tIns="27432" rIns="64008" bIns="27432" anchor="ctr">
            <a:spAutoFit/>
          </a:bodyPr>
          <a:lstStyle/>
          <a:p>
            <a:pPr eaLnBrk="1" hangingPunct="1"/>
            <a:endParaRPr lang="en-US">
              <a:latin typeface="Times New Roman" pitchFamily="18" charset="0"/>
            </a:endParaRPr>
          </a:p>
        </p:txBody>
      </p:sp>
      <p:sp>
        <p:nvSpPr>
          <p:cNvPr id="483336" name="Oval 8"/>
          <p:cNvSpPr>
            <a:spLocks noChangeArrowheads="1"/>
          </p:cNvSpPr>
          <p:nvPr/>
        </p:nvSpPr>
        <p:spPr bwMode="auto">
          <a:xfrm>
            <a:off x="2282825" y="3498850"/>
            <a:ext cx="207963" cy="1943100"/>
          </a:xfrm>
          <a:prstGeom prst="ellipse">
            <a:avLst/>
          </a:prstGeom>
          <a:solidFill>
            <a:srgbClr val="02FFFF"/>
          </a:solidFill>
          <a:ln w="28575">
            <a:noFill/>
            <a:round/>
            <a:headEnd/>
            <a:tailEnd type="none" w="med" len="lg"/>
          </a:ln>
        </p:spPr>
        <p:txBody>
          <a:bodyPr lIns="64008" tIns="27432" rIns="64008" bIns="27432" anchor="ctr">
            <a:spAutoFit/>
          </a:bodyPr>
          <a:lstStyle/>
          <a:p>
            <a:pPr eaLnBrk="1" hangingPunct="1"/>
            <a:endParaRPr lang="en-US">
              <a:latin typeface="Times New Roman" pitchFamily="18" charset="0"/>
            </a:endParaRPr>
          </a:p>
        </p:txBody>
      </p:sp>
      <p:sp>
        <p:nvSpPr>
          <p:cNvPr id="483337" name="Oval 9"/>
          <p:cNvSpPr>
            <a:spLocks noChangeArrowheads="1"/>
          </p:cNvSpPr>
          <p:nvPr/>
        </p:nvSpPr>
        <p:spPr bwMode="auto">
          <a:xfrm>
            <a:off x="1381125" y="4330700"/>
            <a:ext cx="139700" cy="139700"/>
          </a:xfrm>
          <a:prstGeom prst="ellipse">
            <a:avLst/>
          </a:prstGeom>
          <a:solidFill>
            <a:schemeClr val="accent1"/>
          </a:solidFill>
          <a:ln w="28575">
            <a:solidFill>
              <a:srgbClr val="000000"/>
            </a:solidFill>
            <a:round/>
            <a:headEnd/>
            <a:tailEnd type="none" w="med" len="lg"/>
          </a:ln>
        </p:spPr>
        <p:txBody>
          <a:bodyPr wrap="none" lIns="64008" tIns="27432" rIns="64008" bIns="27432" anchor="ctr">
            <a:spAutoFit/>
          </a:bodyPr>
          <a:lstStyle/>
          <a:p>
            <a:pPr eaLnBrk="1" hangingPunct="1"/>
            <a:endParaRPr lang="en-US">
              <a:latin typeface="Times New Roman" pitchFamily="18" charset="0"/>
            </a:endParaRPr>
          </a:p>
        </p:txBody>
      </p:sp>
      <p:sp>
        <p:nvSpPr>
          <p:cNvPr id="483338" name="Line 10"/>
          <p:cNvSpPr>
            <a:spLocks noChangeShapeType="1"/>
          </p:cNvSpPr>
          <p:nvPr/>
        </p:nvSpPr>
        <p:spPr bwMode="auto">
          <a:xfrm flipH="1">
            <a:off x="965200" y="3498850"/>
            <a:ext cx="1387475" cy="1387475"/>
          </a:xfrm>
          <a:prstGeom prst="line">
            <a:avLst/>
          </a:prstGeom>
          <a:noFill/>
          <a:ln w="28575">
            <a:solidFill>
              <a:srgbClr val="33CC33"/>
            </a:solidFill>
            <a:round/>
            <a:headEnd/>
            <a:tailEnd type="none" w="med" len="lg"/>
          </a:ln>
        </p:spPr>
        <p:txBody>
          <a:bodyPr lIns="64008" tIns="27432" rIns="64008" bIns="27432" anchor="ctr">
            <a:spAutoFit/>
          </a:bodyPr>
          <a:lstStyle/>
          <a:p>
            <a:endParaRPr lang="en-US"/>
          </a:p>
        </p:txBody>
      </p:sp>
      <p:sp>
        <p:nvSpPr>
          <p:cNvPr id="483339" name="Line 11"/>
          <p:cNvSpPr>
            <a:spLocks noChangeShapeType="1"/>
          </p:cNvSpPr>
          <p:nvPr/>
        </p:nvSpPr>
        <p:spPr bwMode="auto">
          <a:xfrm flipH="1" flipV="1">
            <a:off x="2352675" y="3498850"/>
            <a:ext cx="5340350" cy="0"/>
          </a:xfrm>
          <a:prstGeom prst="line">
            <a:avLst/>
          </a:prstGeom>
          <a:noFill/>
          <a:ln w="28575">
            <a:solidFill>
              <a:srgbClr val="33CC33"/>
            </a:solidFill>
            <a:round/>
            <a:headEnd/>
            <a:tailEnd type="none" w="med" len="lg"/>
          </a:ln>
        </p:spPr>
        <p:txBody>
          <a:bodyPr lIns="64008" tIns="27432" rIns="64008" bIns="27432" anchor="ctr">
            <a:spAutoFit/>
          </a:bodyPr>
          <a:lstStyle/>
          <a:p>
            <a:endParaRPr lang="en-US"/>
          </a:p>
        </p:txBody>
      </p:sp>
      <p:sp>
        <p:nvSpPr>
          <p:cNvPr id="483340" name="Line 12"/>
          <p:cNvSpPr>
            <a:spLocks noChangeShapeType="1"/>
          </p:cNvSpPr>
          <p:nvPr/>
        </p:nvSpPr>
        <p:spPr bwMode="auto">
          <a:xfrm>
            <a:off x="965200" y="3081338"/>
            <a:ext cx="0" cy="2846387"/>
          </a:xfrm>
          <a:prstGeom prst="line">
            <a:avLst/>
          </a:prstGeom>
          <a:noFill/>
          <a:ln w="28575" cap="rnd">
            <a:solidFill>
              <a:srgbClr val="000000"/>
            </a:solidFill>
            <a:prstDash val="sysDot"/>
            <a:round/>
            <a:headEnd/>
            <a:tailEnd type="none" w="med" len="lg"/>
          </a:ln>
        </p:spPr>
        <p:txBody>
          <a:bodyPr wrap="none" lIns="64008" tIns="27432" rIns="64008" bIns="27432" anchor="ctr">
            <a:spAutoFit/>
          </a:bodyPr>
          <a:lstStyle/>
          <a:p>
            <a:endParaRPr lang="en-US"/>
          </a:p>
        </p:txBody>
      </p:sp>
      <p:sp>
        <p:nvSpPr>
          <p:cNvPr id="483341" name="Line 13"/>
          <p:cNvSpPr>
            <a:spLocks noChangeShapeType="1"/>
          </p:cNvSpPr>
          <p:nvPr/>
        </p:nvSpPr>
        <p:spPr bwMode="auto">
          <a:xfrm>
            <a:off x="5127625" y="3081338"/>
            <a:ext cx="0" cy="2846387"/>
          </a:xfrm>
          <a:prstGeom prst="line">
            <a:avLst/>
          </a:prstGeom>
          <a:noFill/>
          <a:ln w="28575" cap="rnd">
            <a:solidFill>
              <a:srgbClr val="000000"/>
            </a:solidFill>
            <a:prstDash val="sysDot"/>
            <a:round/>
            <a:headEnd/>
            <a:tailEnd type="none" w="med" len="lg"/>
          </a:ln>
        </p:spPr>
        <p:txBody>
          <a:bodyPr wrap="none" lIns="64008" tIns="27432" rIns="64008" bIns="27432" anchor="ctr">
            <a:spAutoFit/>
          </a:bodyPr>
          <a:lstStyle/>
          <a:p>
            <a:endParaRPr lang="en-US"/>
          </a:p>
        </p:txBody>
      </p:sp>
      <p:sp>
        <p:nvSpPr>
          <p:cNvPr id="483342" name="Text Box 14"/>
          <p:cNvSpPr txBox="1">
            <a:spLocks noChangeArrowheads="1"/>
          </p:cNvSpPr>
          <p:nvPr/>
        </p:nvSpPr>
        <p:spPr bwMode="auto">
          <a:xfrm>
            <a:off x="1524000" y="3048000"/>
            <a:ext cx="336550" cy="6413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sz="3600" b="1" i="1">
                <a:solidFill>
                  <a:srgbClr val="0000FF"/>
                </a:solidFill>
                <a:latin typeface="Times New Roman" pitchFamily="18" charset="0"/>
              </a:rPr>
              <a:t>f</a:t>
            </a:r>
          </a:p>
        </p:txBody>
      </p:sp>
      <p:sp>
        <p:nvSpPr>
          <p:cNvPr id="483343" name="Line 15"/>
          <p:cNvSpPr>
            <a:spLocks noChangeShapeType="1"/>
          </p:cNvSpPr>
          <p:nvPr/>
        </p:nvSpPr>
        <p:spPr bwMode="auto">
          <a:xfrm flipH="1">
            <a:off x="2514600" y="3016250"/>
            <a:ext cx="2590800" cy="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 type="arrow" w="med" len="med"/>
            <a:tailEnd type="arrow" w="med" len="med"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83344" name="Text Box 16"/>
          <p:cNvSpPr txBox="1">
            <a:spLocks noChangeArrowheads="1"/>
          </p:cNvSpPr>
          <p:nvPr/>
        </p:nvSpPr>
        <p:spPr bwMode="auto">
          <a:xfrm>
            <a:off x="3352800" y="2406650"/>
            <a:ext cx="514350" cy="6413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sz="3600" b="1" i="1">
                <a:solidFill>
                  <a:srgbClr val="0000FF"/>
                </a:solidFill>
                <a:latin typeface="Times New Roman" pitchFamily="18" charset="0"/>
              </a:rPr>
              <a:t>D</a:t>
            </a:r>
          </a:p>
        </p:txBody>
      </p:sp>
      <p:sp>
        <p:nvSpPr>
          <p:cNvPr id="483345" name="Line 17"/>
          <p:cNvSpPr>
            <a:spLocks noChangeShapeType="1"/>
          </p:cNvSpPr>
          <p:nvPr/>
        </p:nvSpPr>
        <p:spPr bwMode="auto">
          <a:xfrm flipH="1">
            <a:off x="990600" y="3021013"/>
            <a:ext cx="1477963" cy="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 type="arrow" w="med" len="med"/>
            <a:tailEnd type="arrow" w="med" len="med"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83346" name="Text Box 18"/>
          <p:cNvSpPr txBox="1">
            <a:spLocks noChangeArrowheads="1"/>
          </p:cNvSpPr>
          <p:nvPr/>
        </p:nvSpPr>
        <p:spPr bwMode="auto">
          <a:xfrm>
            <a:off x="1219200" y="2286000"/>
            <a:ext cx="666750" cy="6413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sz="3600" b="1" i="1">
                <a:solidFill>
                  <a:srgbClr val="0000FF"/>
                </a:solidFill>
                <a:latin typeface="Times New Roman" pitchFamily="18" charset="0"/>
              </a:rPr>
              <a:t>D’</a:t>
            </a:r>
          </a:p>
        </p:txBody>
      </p:sp>
      <p:sp>
        <p:nvSpPr>
          <p:cNvPr id="483347" name="Line 19"/>
          <p:cNvSpPr>
            <a:spLocks noChangeShapeType="1"/>
          </p:cNvSpPr>
          <p:nvPr/>
        </p:nvSpPr>
        <p:spPr bwMode="auto">
          <a:xfrm flipH="1">
            <a:off x="1447800" y="3200400"/>
            <a:ext cx="914400" cy="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 type="arrow" w="med" len="med"/>
            <a:tailEnd type="arrow" w="med" len="med"/>
          </a:ln>
        </p:spPr>
        <p:txBody>
          <a:bodyPr wrap="square">
            <a:spAutoFit/>
          </a:bodyPr>
          <a:lstStyle/>
          <a:p>
            <a:endParaRPr lang="en-US"/>
          </a:p>
        </p:txBody>
      </p:sp>
      <p:sp>
        <p:nvSpPr>
          <p:cNvPr id="483348" name="Text Box 20"/>
          <p:cNvSpPr txBox="1">
            <a:spLocks noChangeArrowheads="1"/>
          </p:cNvSpPr>
          <p:nvPr/>
        </p:nvSpPr>
        <p:spPr bwMode="auto">
          <a:xfrm>
            <a:off x="7331075" y="6462713"/>
            <a:ext cx="1584325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sz="1200"/>
              <a:t>Frédo Durand’s slide</a:t>
            </a:r>
          </a:p>
        </p:txBody>
      </p:sp>
    </p:spTree>
    <p:extLst>
      <p:ext uri="{BB962C8B-B14F-4D97-AF65-F5344CB8AC3E}">
        <p14:creationId xmlns="" xmlns:p14="http://schemas.microsoft.com/office/powerpoint/2010/main" val="4237259863"/>
      </p:ext>
    </p:extLst>
  </p:cSld>
  <p:clrMapOvr>
    <a:masterClrMapping/>
  </p:clrMapOvr>
  <p:transition advTm="28500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378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algn="ctr" eaLnBrk="1" hangingPunct="1"/>
            <a:r>
              <a:rPr lang="en-US" b="1" dirty="0">
                <a:latin typeface="Times New Roman" pitchFamily="18" charset="0"/>
                <a:cs typeface="Times New Roman" pitchFamily="18" charset="0"/>
              </a:rPr>
              <a:t>Thin lens formula</a:t>
            </a:r>
          </a:p>
        </p:txBody>
      </p:sp>
      <p:sp>
        <p:nvSpPr>
          <p:cNvPr id="485379" name="Line 3"/>
          <p:cNvSpPr>
            <a:spLocks noChangeShapeType="1"/>
          </p:cNvSpPr>
          <p:nvPr/>
        </p:nvSpPr>
        <p:spPr bwMode="auto">
          <a:xfrm>
            <a:off x="2422525" y="3567113"/>
            <a:ext cx="0" cy="1804987"/>
          </a:xfrm>
          <a:prstGeom prst="line">
            <a:avLst/>
          </a:prstGeom>
          <a:noFill/>
          <a:ln w="76200">
            <a:solidFill>
              <a:srgbClr val="02FFFF"/>
            </a:solidFill>
            <a:round/>
            <a:headEnd/>
            <a:tailEnd type="none" w="med" len="lg"/>
          </a:ln>
        </p:spPr>
        <p:txBody>
          <a:bodyPr wrap="none" lIns="64008" tIns="27432" rIns="64008" bIns="27432" anchor="ctr">
            <a:spAutoFit/>
          </a:bodyPr>
          <a:lstStyle/>
          <a:p>
            <a:endParaRPr lang="en-US"/>
          </a:p>
        </p:txBody>
      </p:sp>
      <p:sp>
        <p:nvSpPr>
          <p:cNvPr id="485380" name="Oval 4"/>
          <p:cNvSpPr>
            <a:spLocks noChangeArrowheads="1"/>
          </p:cNvSpPr>
          <p:nvPr/>
        </p:nvSpPr>
        <p:spPr bwMode="auto">
          <a:xfrm>
            <a:off x="5057775" y="4330700"/>
            <a:ext cx="138113" cy="139700"/>
          </a:xfrm>
          <a:prstGeom prst="ellipse">
            <a:avLst/>
          </a:prstGeom>
          <a:solidFill>
            <a:schemeClr val="accent1"/>
          </a:solidFill>
          <a:ln w="28575">
            <a:solidFill>
              <a:srgbClr val="000000"/>
            </a:solidFill>
            <a:round/>
            <a:headEnd/>
            <a:tailEnd type="none" w="med" len="lg"/>
          </a:ln>
        </p:spPr>
        <p:txBody>
          <a:bodyPr wrap="none" lIns="64008" tIns="27432" rIns="64008" bIns="27432" anchor="ctr">
            <a:spAutoFit/>
          </a:bodyPr>
          <a:lstStyle/>
          <a:p>
            <a:pPr eaLnBrk="1" hangingPunct="1"/>
            <a:endParaRPr lang="en-US">
              <a:latin typeface="Times New Roman" pitchFamily="18" charset="0"/>
            </a:endParaRPr>
          </a:p>
        </p:txBody>
      </p:sp>
      <p:sp>
        <p:nvSpPr>
          <p:cNvPr id="485381" name="Line 5"/>
          <p:cNvSpPr>
            <a:spLocks noChangeShapeType="1"/>
          </p:cNvSpPr>
          <p:nvPr/>
        </p:nvSpPr>
        <p:spPr bwMode="auto">
          <a:xfrm flipH="1" flipV="1">
            <a:off x="965200" y="4400550"/>
            <a:ext cx="6727825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 type="none" w="med" len="lg"/>
          </a:ln>
        </p:spPr>
        <p:txBody>
          <a:bodyPr lIns="64008" tIns="27432" rIns="64008" bIns="27432" anchor="ctr">
            <a:spAutoFit/>
          </a:bodyPr>
          <a:lstStyle/>
          <a:p>
            <a:endParaRPr lang="en-US"/>
          </a:p>
        </p:txBody>
      </p:sp>
      <p:sp>
        <p:nvSpPr>
          <p:cNvPr id="485382" name="Line 6"/>
          <p:cNvSpPr>
            <a:spLocks noChangeShapeType="1"/>
          </p:cNvSpPr>
          <p:nvPr/>
        </p:nvSpPr>
        <p:spPr bwMode="auto">
          <a:xfrm flipH="1">
            <a:off x="965200" y="2873375"/>
            <a:ext cx="6103938" cy="2012950"/>
          </a:xfrm>
          <a:prstGeom prst="line">
            <a:avLst/>
          </a:prstGeom>
          <a:noFill/>
          <a:ln w="28575">
            <a:solidFill>
              <a:srgbClr val="33CC33"/>
            </a:solidFill>
            <a:round/>
            <a:headEnd/>
            <a:tailEnd type="none" w="med" len="lg"/>
          </a:ln>
        </p:spPr>
        <p:txBody>
          <a:bodyPr lIns="64008" tIns="27432" rIns="64008" bIns="27432" anchor="ctr">
            <a:spAutoFit/>
          </a:bodyPr>
          <a:lstStyle/>
          <a:p>
            <a:endParaRPr lang="en-US"/>
          </a:p>
        </p:txBody>
      </p:sp>
      <p:sp>
        <p:nvSpPr>
          <p:cNvPr id="485383" name="Oval 7"/>
          <p:cNvSpPr>
            <a:spLocks noChangeArrowheads="1"/>
          </p:cNvSpPr>
          <p:nvPr/>
        </p:nvSpPr>
        <p:spPr bwMode="auto">
          <a:xfrm>
            <a:off x="5057775" y="3429000"/>
            <a:ext cx="138113" cy="138113"/>
          </a:xfrm>
          <a:prstGeom prst="ellipse">
            <a:avLst/>
          </a:prstGeom>
          <a:solidFill>
            <a:schemeClr val="accent1"/>
          </a:solidFill>
          <a:ln w="28575">
            <a:solidFill>
              <a:srgbClr val="000000"/>
            </a:solidFill>
            <a:round/>
            <a:headEnd/>
            <a:tailEnd type="none" w="med" len="lg"/>
          </a:ln>
        </p:spPr>
        <p:txBody>
          <a:bodyPr wrap="none" lIns="64008" tIns="27432" rIns="64008" bIns="27432" anchor="ctr">
            <a:spAutoFit/>
          </a:bodyPr>
          <a:lstStyle/>
          <a:p>
            <a:pPr eaLnBrk="1" hangingPunct="1"/>
            <a:endParaRPr lang="en-US">
              <a:latin typeface="Times New Roman" pitchFamily="18" charset="0"/>
            </a:endParaRPr>
          </a:p>
        </p:txBody>
      </p:sp>
      <p:sp>
        <p:nvSpPr>
          <p:cNvPr id="485384" name="Oval 8"/>
          <p:cNvSpPr>
            <a:spLocks noChangeArrowheads="1"/>
          </p:cNvSpPr>
          <p:nvPr/>
        </p:nvSpPr>
        <p:spPr bwMode="auto">
          <a:xfrm>
            <a:off x="2282825" y="3498850"/>
            <a:ext cx="207963" cy="1943100"/>
          </a:xfrm>
          <a:prstGeom prst="ellipse">
            <a:avLst/>
          </a:prstGeom>
          <a:solidFill>
            <a:srgbClr val="02FFFF"/>
          </a:solidFill>
          <a:ln w="28575">
            <a:noFill/>
            <a:round/>
            <a:headEnd/>
            <a:tailEnd type="none" w="med" len="lg"/>
          </a:ln>
        </p:spPr>
        <p:txBody>
          <a:bodyPr lIns="64008" tIns="27432" rIns="64008" bIns="27432" anchor="ctr">
            <a:spAutoFit/>
          </a:bodyPr>
          <a:lstStyle/>
          <a:p>
            <a:pPr eaLnBrk="1" hangingPunct="1"/>
            <a:endParaRPr lang="en-US">
              <a:latin typeface="Times New Roman" pitchFamily="18" charset="0"/>
            </a:endParaRPr>
          </a:p>
        </p:txBody>
      </p:sp>
      <p:sp>
        <p:nvSpPr>
          <p:cNvPr id="485385" name="Oval 9"/>
          <p:cNvSpPr>
            <a:spLocks noChangeArrowheads="1"/>
          </p:cNvSpPr>
          <p:nvPr/>
        </p:nvSpPr>
        <p:spPr bwMode="auto">
          <a:xfrm>
            <a:off x="1381125" y="4330700"/>
            <a:ext cx="139700" cy="139700"/>
          </a:xfrm>
          <a:prstGeom prst="ellipse">
            <a:avLst/>
          </a:prstGeom>
          <a:solidFill>
            <a:schemeClr val="accent1"/>
          </a:solidFill>
          <a:ln w="28575">
            <a:solidFill>
              <a:srgbClr val="000000"/>
            </a:solidFill>
            <a:round/>
            <a:headEnd/>
            <a:tailEnd type="none" w="med" len="lg"/>
          </a:ln>
        </p:spPr>
        <p:txBody>
          <a:bodyPr wrap="none" lIns="64008" tIns="27432" rIns="64008" bIns="27432" anchor="ctr">
            <a:spAutoFit/>
          </a:bodyPr>
          <a:lstStyle/>
          <a:p>
            <a:pPr eaLnBrk="1" hangingPunct="1"/>
            <a:endParaRPr lang="en-US">
              <a:latin typeface="Times New Roman" pitchFamily="18" charset="0"/>
            </a:endParaRPr>
          </a:p>
        </p:txBody>
      </p:sp>
      <p:sp>
        <p:nvSpPr>
          <p:cNvPr id="485386" name="Line 10"/>
          <p:cNvSpPr>
            <a:spLocks noChangeShapeType="1"/>
          </p:cNvSpPr>
          <p:nvPr/>
        </p:nvSpPr>
        <p:spPr bwMode="auto">
          <a:xfrm flipH="1">
            <a:off x="965200" y="3498850"/>
            <a:ext cx="1387475" cy="1387475"/>
          </a:xfrm>
          <a:prstGeom prst="line">
            <a:avLst/>
          </a:prstGeom>
          <a:noFill/>
          <a:ln w="28575">
            <a:solidFill>
              <a:srgbClr val="33CC33"/>
            </a:solidFill>
            <a:round/>
            <a:headEnd/>
            <a:tailEnd type="none" w="med" len="lg"/>
          </a:ln>
        </p:spPr>
        <p:txBody>
          <a:bodyPr lIns="64008" tIns="27432" rIns="64008" bIns="27432" anchor="ctr">
            <a:spAutoFit/>
          </a:bodyPr>
          <a:lstStyle/>
          <a:p>
            <a:endParaRPr lang="en-US"/>
          </a:p>
        </p:txBody>
      </p:sp>
      <p:sp>
        <p:nvSpPr>
          <p:cNvPr id="485387" name="Line 11"/>
          <p:cNvSpPr>
            <a:spLocks noChangeShapeType="1"/>
          </p:cNvSpPr>
          <p:nvPr/>
        </p:nvSpPr>
        <p:spPr bwMode="auto">
          <a:xfrm flipH="1" flipV="1">
            <a:off x="2352675" y="3498850"/>
            <a:ext cx="5340350" cy="0"/>
          </a:xfrm>
          <a:prstGeom prst="line">
            <a:avLst/>
          </a:prstGeom>
          <a:noFill/>
          <a:ln w="28575">
            <a:solidFill>
              <a:srgbClr val="33CC33"/>
            </a:solidFill>
            <a:round/>
            <a:headEnd/>
            <a:tailEnd type="none" w="med" len="lg"/>
          </a:ln>
        </p:spPr>
        <p:txBody>
          <a:bodyPr lIns="64008" tIns="27432" rIns="64008" bIns="27432" anchor="ctr">
            <a:spAutoFit/>
          </a:bodyPr>
          <a:lstStyle/>
          <a:p>
            <a:endParaRPr lang="en-US"/>
          </a:p>
        </p:txBody>
      </p:sp>
      <p:sp>
        <p:nvSpPr>
          <p:cNvPr id="485388" name="Line 12"/>
          <p:cNvSpPr>
            <a:spLocks noChangeShapeType="1"/>
          </p:cNvSpPr>
          <p:nvPr/>
        </p:nvSpPr>
        <p:spPr bwMode="auto">
          <a:xfrm>
            <a:off x="965200" y="3081338"/>
            <a:ext cx="0" cy="2846387"/>
          </a:xfrm>
          <a:prstGeom prst="line">
            <a:avLst/>
          </a:prstGeom>
          <a:noFill/>
          <a:ln w="28575" cap="rnd">
            <a:solidFill>
              <a:srgbClr val="000000"/>
            </a:solidFill>
            <a:prstDash val="sysDot"/>
            <a:round/>
            <a:headEnd/>
            <a:tailEnd type="none" w="med" len="lg"/>
          </a:ln>
        </p:spPr>
        <p:txBody>
          <a:bodyPr wrap="none" lIns="64008" tIns="27432" rIns="64008" bIns="27432" anchor="ctr">
            <a:spAutoFit/>
          </a:bodyPr>
          <a:lstStyle/>
          <a:p>
            <a:endParaRPr lang="en-US"/>
          </a:p>
        </p:txBody>
      </p:sp>
      <p:sp>
        <p:nvSpPr>
          <p:cNvPr id="485389" name="Line 13"/>
          <p:cNvSpPr>
            <a:spLocks noChangeShapeType="1"/>
          </p:cNvSpPr>
          <p:nvPr/>
        </p:nvSpPr>
        <p:spPr bwMode="auto">
          <a:xfrm>
            <a:off x="5127625" y="3081338"/>
            <a:ext cx="0" cy="2846387"/>
          </a:xfrm>
          <a:prstGeom prst="line">
            <a:avLst/>
          </a:prstGeom>
          <a:noFill/>
          <a:ln w="28575" cap="rnd">
            <a:solidFill>
              <a:srgbClr val="000000"/>
            </a:solidFill>
            <a:prstDash val="sysDot"/>
            <a:round/>
            <a:headEnd/>
            <a:tailEnd type="none" w="med" len="lg"/>
          </a:ln>
        </p:spPr>
        <p:txBody>
          <a:bodyPr wrap="none" lIns="64008" tIns="27432" rIns="64008" bIns="27432" anchor="ctr">
            <a:spAutoFit/>
          </a:bodyPr>
          <a:lstStyle/>
          <a:p>
            <a:endParaRPr lang="en-US"/>
          </a:p>
        </p:txBody>
      </p:sp>
      <p:sp>
        <p:nvSpPr>
          <p:cNvPr id="485390" name="Text Box 14"/>
          <p:cNvSpPr txBox="1">
            <a:spLocks noChangeArrowheads="1"/>
          </p:cNvSpPr>
          <p:nvPr/>
        </p:nvSpPr>
        <p:spPr bwMode="auto">
          <a:xfrm>
            <a:off x="1524000" y="3048000"/>
            <a:ext cx="336550" cy="6413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sz="3600" b="1" i="1">
                <a:solidFill>
                  <a:srgbClr val="0000FF"/>
                </a:solidFill>
                <a:latin typeface="Times New Roman" pitchFamily="18" charset="0"/>
              </a:rPr>
              <a:t>f</a:t>
            </a:r>
          </a:p>
        </p:txBody>
      </p:sp>
      <p:sp>
        <p:nvSpPr>
          <p:cNvPr id="485391" name="Line 15"/>
          <p:cNvSpPr>
            <a:spLocks noChangeShapeType="1"/>
          </p:cNvSpPr>
          <p:nvPr/>
        </p:nvSpPr>
        <p:spPr bwMode="auto">
          <a:xfrm flipH="1">
            <a:off x="2514600" y="3016250"/>
            <a:ext cx="2590800" cy="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 type="arrow" w="med" len="med"/>
            <a:tailEnd type="arrow" w="med" len="med"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85392" name="Text Box 16"/>
          <p:cNvSpPr txBox="1">
            <a:spLocks noChangeArrowheads="1"/>
          </p:cNvSpPr>
          <p:nvPr/>
        </p:nvSpPr>
        <p:spPr bwMode="auto">
          <a:xfrm>
            <a:off x="3352800" y="2406650"/>
            <a:ext cx="514350" cy="6413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sz="3600" b="1" i="1">
                <a:solidFill>
                  <a:srgbClr val="0000FF"/>
                </a:solidFill>
                <a:latin typeface="Times New Roman" pitchFamily="18" charset="0"/>
              </a:rPr>
              <a:t>D</a:t>
            </a:r>
          </a:p>
        </p:txBody>
      </p:sp>
      <p:sp>
        <p:nvSpPr>
          <p:cNvPr id="485393" name="Line 17"/>
          <p:cNvSpPr>
            <a:spLocks noChangeShapeType="1"/>
          </p:cNvSpPr>
          <p:nvPr/>
        </p:nvSpPr>
        <p:spPr bwMode="auto">
          <a:xfrm flipH="1">
            <a:off x="990600" y="3021013"/>
            <a:ext cx="1477963" cy="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 type="arrow" w="med" len="med"/>
            <a:tailEnd type="arrow" w="med" len="med"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85394" name="Text Box 18"/>
          <p:cNvSpPr txBox="1">
            <a:spLocks noChangeArrowheads="1"/>
          </p:cNvSpPr>
          <p:nvPr/>
        </p:nvSpPr>
        <p:spPr bwMode="auto">
          <a:xfrm>
            <a:off x="1219200" y="2286000"/>
            <a:ext cx="666750" cy="6413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sz="3600" b="1" i="1">
                <a:solidFill>
                  <a:srgbClr val="0000FF"/>
                </a:solidFill>
                <a:latin typeface="Times New Roman" pitchFamily="18" charset="0"/>
              </a:rPr>
              <a:t>D’</a:t>
            </a:r>
          </a:p>
        </p:txBody>
      </p:sp>
      <p:sp>
        <p:nvSpPr>
          <p:cNvPr id="485395" name="Line 19"/>
          <p:cNvSpPr>
            <a:spLocks noChangeShapeType="1"/>
          </p:cNvSpPr>
          <p:nvPr/>
        </p:nvSpPr>
        <p:spPr bwMode="auto">
          <a:xfrm flipH="1">
            <a:off x="1447800" y="3200400"/>
            <a:ext cx="914400" cy="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 type="arrow" w="med" len="med"/>
            <a:tailEnd type="arrow" w="med" len="med"/>
          </a:ln>
        </p:spPr>
        <p:txBody>
          <a:bodyPr wrap="square">
            <a:spAutoFit/>
          </a:bodyPr>
          <a:lstStyle/>
          <a:p>
            <a:endParaRPr lang="en-US"/>
          </a:p>
        </p:txBody>
      </p:sp>
      <p:sp>
        <p:nvSpPr>
          <p:cNvPr id="485396" name="Text Box 20"/>
          <p:cNvSpPr txBox="1">
            <a:spLocks noChangeArrowheads="1"/>
          </p:cNvSpPr>
          <p:nvPr/>
        </p:nvSpPr>
        <p:spPr bwMode="auto">
          <a:xfrm>
            <a:off x="838200" y="1371600"/>
            <a:ext cx="3802063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dirty="0">
                <a:latin typeface="Times New Roman" pitchFamily="18" charset="0"/>
              </a:rPr>
              <a:t>Similar triangles everywhere!</a:t>
            </a:r>
          </a:p>
        </p:txBody>
      </p:sp>
      <p:sp>
        <p:nvSpPr>
          <p:cNvPr id="485397" name="Text Box 21"/>
          <p:cNvSpPr txBox="1">
            <a:spLocks noChangeArrowheads="1"/>
          </p:cNvSpPr>
          <p:nvPr/>
        </p:nvSpPr>
        <p:spPr bwMode="auto">
          <a:xfrm>
            <a:off x="7331075" y="6462713"/>
            <a:ext cx="1584325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sz="1200"/>
              <a:t>Frédo Durand’s slide</a:t>
            </a:r>
          </a:p>
        </p:txBody>
      </p:sp>
    </p:spTree>
    <p:extLst>
      <p:ext uri="{BB962C8B-B14F-4D97-AF65-F5344CB8AC3E}">
        <p14:creationId xmlns="" xmlns:p14="http://schemas.microsoft.com/office/powerpoint/2010/main" val="2432046320"/>
      </p:ext>
    </p:extLst>
  </p:cSld>
  <p:clrMapOvr>
    <a:masterClrMapping/>
  </p:clrMapOvr>
  <p:transition advTm="28500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426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/>
              <a:t>Thin lens formula</a:t>
            </a:r>
          </a:p>
        </p:txBody>
      </p:sp>
      <p:sp>
        <p:nvSpPr>
          <p:cNvPr id="487427" name="Line 3"/>
          <p:cNvSpPr>
            <a:spLocks noChangeShapeType="1"/>
          </p:cNvSpPr>
          <p:nvPr/>
        </p:nvSpPr>
        <p:spPr bwMode="auto">
          <a:xfrm>
            <a:off x="2422525" y="3567113"/>
            <a:ext cx="0" cy="1804987"/>
          </a:xfrm>
          <a:prstGeom prst="line">
            <a:avLst/>
          </a:prstGeom>
          <a:noFill/>
          <a:ln w="76200">
            <a:solidFill>
              <a:srgbClr val="02FFFF"/>
            </a:solidFill>
            <a:round/>
            <a:headEnd/>
            <a:tailEnd type="none" w="med" len="lg"/>
          </a:ln>
        </p:spPr>
        <p:txBody>
          <a:bodyPr wrap="none" lIns="64008" tIns="27432" rIns="64008" bIns="27432" anchor="ctr">
            <a:spAutoFit/>
          </a:bodyPr>
          <a:lstStyle/>
          <a:p>
            <a:endParaRPr lang="en-US"/>
          </a:p>
        </p:txBody>
      </p:sp>
      <p:sp>
        <p:nvSpPr>
          <p:cNvPr id="487428" name="Line 5"/>
          <p:cNvSpPr>
            <a:spLocks noChangeShapeType="1"/>
          </p:cNvSpPr>
          <p:nvPr/>
        </p:nvSpPr>
        <p:spPr bwMode="auto">
          <a:xfrm flipH="1" flipV="1">
            <a:off x="965200" y="4400550"/>
            <a:ext cx="6727825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 type="none" w="med" len="lg"/>
          </a:ln>
        </p:spPr>
        <p:txBody>
          <a:bodyPr lIns="64008" tIns="27432" rIns="64008" bIns="27432" anchor="ctr">
            <a:spAutoFit/>
          </a:bodyPr>
          <a:lstStyle/>
          <a:p>
            <a:endParaRPr lang="en-US"/>
          </a:p>
        </p:txBody>
      </p:sp>
      <p:sp>
        <p:nvSpPr>
          <p:cNvPr id="487429" name="Line 6"/>
          <p:cNvSpPr>
            <a:spLocks noChangeShapeType="1"/>
          </p:cNvSpPr>
          <p:nvPr/>
        </p:nvSpPr>
        <p:spPr bwMode="auto">
          <a:xfrm flipH="1">
            <a:off x="965200" y="2873375"/>
            <a:ext cx="6103938" cy="2012950"/>
          </a:xfrm>
          <a:prstGeom prst="line">
            <a:avLst/>
          </a:prstGeom>
          <a:noFill/>
          <a:ln w="28575">
            <a:solidFill>
              <a:srgbClr val="33CC33"/>
            </a:solidFill>
            <a:round/>
            <a:headEnd/>
            <a:tailEnd type="none" w="med" len="lg"/>
          </a:ln>
        </p:spPr>
        <p:txBody>
          <a:bodyPr lIns="64008" tIns="27432" rIns="64008" bIns="27432" anchor="ctr">
            <a:spAutoFit/>
          </a:bodyPr>
          <a:lstStyle/>
          <a:p>
            <a:endParaRPr lang="en-US"/>
          </a:p>
        </p:txBody>
      </p:sp>
      <p:sp>
        <p:nvSpPr>
          <p:cNvPr id="487430" name="Oval 8"/>
          <p:cNvSpPr>
            <a:spLocks noChangeArrowheads="1"/>
          </p:cNvSpPr>
          <p:nvPr/>
        </p:nvSpPr>
        <p:spPr bwMode="auto">
          <a:xfrm>
            <a:off x="2282825" y="3498850"/>
            <a:ext cx="207963" cy="1943100"/>
          </a:xfrm>
          <a:prstGeom prst="ellipse">
            <a:avLst/>
          </a:prstGeom>
          <a:solidFill>
            <a:srgbClr val="02FFFF"/>
          </a:solidFill>
          <a:ln w="28575">
            <a:noFill/>
            <a:round/>
            <a:headEnd/>
            <a:tailEnd type="none" w="med" len="lg"/>
          </a:ln>
        </p:spPr>
        <p:txBody>
          <a:bodyPr lIns="64008" tIns="27432" rIns="64008" bIns="27432" anchor="ctr">
            <a:spAutoFit/>
          </a:bodyPr>
          <a:lstStyle/>
          <a:p>
            <a:pPr eaLnBrk="1" hangingPunct="1"/>
            <a:endParaRPr lang="en-US">
              <a:latin typeface="Times New Roman" pitchFamily="18" charset="0"/>
            </a:endParaRPr>
          </a:p>
        </p:txBody>
      </p:sp>
      <p:sp>
        <p:nvSpPr>
          <p:cNvPr id="487431" name="Line 10"/>
          <p:cNvSpPr>
            <a:spLocks noChangeShapeType="1"/>
          </p:cNvSpPr>
          <p:nvPr/>
        </p:nvSpPr>
        <p:spPr bwMode="auto">
          <a:xfrm flipH="1">
            <a:off x="965200" y="3498850"/>
            <a:ext cx="1387475" cy="1387475"/>
          </a:xfrm>
          <a:prstGeom prst="line">
            <a:avLst/>
          </a:prstGeom>
          <a:noFill/>
          <a:ln w="28575">
            <a:solidFill>
              <a:srgbClr val="33CC33"/>
            </a:solidFill>
            <a:round/>
            <a:headEnd/>
            <a:tailEnd type="none" w="med" len="lg"/>
          </a:ln>
        </p:spPr>
        <p:txBody>
          <a:bodyPr lIns="64008" tIns="27432" rIns="64008" bIns="27432" anchor="ctr">
            <a:spAutoFit/>
          </a:bodyPr>
          <a:lstStyle/>
          <a:p>
            <a:endParaRPr lang="en-US"/>
          </a:p>
        </p:txBody>
      </p:sp>
      <p:sp>
        <p:nvSpPr>
          <p:cNvPr id="487432" name="Line 11"/>
          <p:cNvSpPr>
            <a:spLocks noChangeShapeType="1"/>
          </p:cNvSpPr>
          <p:nvPr/>
        </p:nvSpPr>
        <p:spPr bwMode="auto">
          <a:xfrm flipH="1" flipV="1">
            <a:off x="2352675" y="3498850"/>
            <a:ext cx="5340350" cy="0"/>
          </a:xfrm>
          <a:prstGeom prst="line">
            <a:avLst/>
          </a:prstGeom>
          <a:noFill/>
          <a:ln w="28575">
            <a:solidFill>
              <a:srgbClr val="33CC33"/>
            </a:solidFill>
            <a:round/>
            <a:headEnd/>
            <a:tailEnd type="none" w="med" len="lg"/>
          </a:ln>
        </p:spPr>
        <p:txBody>
          <a:bodyPr lIns="64008" tIns="27432" rIns="64008" bIns="27432" anchor="ctr">
            <a:spAutoFit/>
          </a:bodyPr>
          <a:lstStyle/>
          <a:p>
            <a:endParaRPr lang="en-US"/>
          </a:p>
        </p:txBody>
      </p:sp>
      <p:sp>
        <p:nvSpPr>
          <p:cNvPr id="487433" name="Line 12"/>
          <p:cNvSpPr>
            <a:spLocks noChangeShapeType="1"/>
          </p:cNvSpPr>
          <p:nvPr/>
        </p:nvSpPr>
        <p:spPr bwMode="auto">
          <a:xfrm>
            <a:off x="965200" y="3081338"/>
            <a:ext cx="0" cy="2846387"/>
          </a:xfrm>
          <a:prstGeom prst="line">
            <a:avLst/>
          </a:prstGeom>
          <a:noFill/>
          <a:ln w="28575" cap="rnd">
            <a:solidFill>
              <a:srgbClr val="000000"/>
            </a:solidFill>
            <a:prstDash val="sysDot"/>
            <a:round/>
            <a:headEnd/>
            <a:tailEnd type="none" w="med" len="lg"/>
          </a:ln>
        </p:spPr>
        <p:txBody>
          <a:bodyPr wrap="none" lIns="64008" tIns="27432" rIns="64008" bIns="27432" anchor="ctr">
            <a:spAutoFit/>
          </a:bodyPr>
          <a:lstStyle/>
          <a:p>
            <a:endParaRPr lang="en-US"/>
          </a:p>
        </p:txBody>
      </p:sp>
      <p:sp>
        <p:nvSpPr>
          <p:cNvPr id="487434" name="Line 13"/>
          <p:cNvSpPr>
            <a:spLocks noChangeShapeType="1"/>
          </p:cNvSpPr>
          <p:nvPr/>
        </p:nvSpPr>
        <p:spPr bwMode="auto">
          <a:xfrm>
            <a:off x="5127625" y="3081338"/>
            <a:ext cx="0" cy="2846387"/>
          </a:xfrm>
          <a:prstGeom prst="line">
            <a:avLst/>
          </a:prstGeom>
          <a:noFill/>
          <a:ln w="28575" cap="rnd">
            <a:solidFill>
              <a:srgbClr val="000000"/>
            </a:solidFill>
            <a:prstDash val="sysDot"/>
            <a:round/>
            <a:headEnd/>
            <a:tailEnd type="none" w="med" len="lg"/>
          </a:ln>
        </p:spPr>
        <p:txBody>
          <a:bodyPr wrap="none" lIns="64008" tIns="27432" rIns="64008" bIns="27432" anchor="ctr">
            <a:spAutoFit/>
          </a:bodyPr>
          <a:lstStyle/>
          <a:p>
            <a:endParaRPr lang="en-US"/>
          </a:p>
        </p:txBody>
      </p:sp>
      <p:sp>
        <p:nvSpPr>
          <p:cNvPr id="487435" name="Text Box 14"/>
          <p:cNvSpPr txBox="1">
            <a:spLocks noChangeArrowheads="1"/>
          </p:cNvSpPr>
          <p:nvPr/>
        </p:nvSpPr>
        <p:spPr bwMode="auto">
          <a:xfrm>
            <a:off x="1524000" y="3048000"/>
            <a:ext cx="336550" cy="6413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sz="3600" b="1" i="1">
                <a:solidFill>
                  <a:srgbClr val="0000FF"/>
                </a:solidFill>
                <a:latin typeface="Times New Roman" pitchFamily="18" charset="0"/>
              </a:rPr>
              <a:t>f</a:t>
            </a:r>
          </a:p>
        </p:txBody>
      </p:sp>
      <p:sp>
        <p:nvSpPr>
          <p:cNvPr id="487436" name="Line 15"/>
          <p:cNvSpPr>
            <a:spLocks noChangeShapeType="1"/>
          </p:cNvSpPr>
          <p:nvPr/>
        </p:nvSpPr>
        <p:spPr bwMode="auto">
          <a:xfrm flipH="1">
            <a:off x="2514600" y="3016250"/>
            <a:ext cx="2590800" cy="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 type="arrow" w="med" len="med"/>
            <a:tailEnd type="arrow" w="med" len="med"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87437" name="Text Box 16"/>
          <p:cNvSpPr txBox="1">
            <a:spLocks noChangeArrowheads="1"/>
          </p:cNvSpPr>
          <p:nvPr/>
        </p:nvSpPr>
        <p:spPr bwMode="auto">
          <a:xfrm>
            <a:off x="3352800" y="2406650"/>
            <a:ext cx="514350" cy="6413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sz="3600" b="1" i="1">
                <a:solidFill>
                  <a:srgbClr val="0000FF"/>
                </a:solidFill>
                <a:latin typeface="Times New Roman" pitchFamily="18" charset="0"/>
              </a:rPr>
              <a:t>D</a:t>
            </a:r>
          </a:p>
        </p:txBody>
      </p:sp>
      <p:sp>
        <p:nvSpPr>
          <p:cNvPr id="487438" name="Line 17"/>
          <p:cNvSpPr>
            <a:spLocks noChangeShapeType="1"/>
          </p:cNvSpPr>
          <p:nvPr/>
        </p:nvSpPr>
        <p:spPr bwMode="auto">
          <a:xfrm flipH="1">
            <a:off x="990600" y="3021013"/>
            <a:ext cx="1477963" cy="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 type="arrow" w="med" len="med"/>
            <a:tailEnd type="arrow" w="med" len="med"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87439" name="Text Box 18"/>
          <p:cNvSpPr txBox="1">
            <a:spLocks noChangeArrowheads="1"/>
          </p:cNvSpPr>
          <p:nvPr/>
        </p:nvSpPr>
        <p:spPr bwMode="auto">
          <a:xfrm>
            <a:off x="1219200" y="2286000"/>
            <a:ext cx="666750" cy="6413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sz="3600" b="1" i="1">
                <a:solidFill>
                  <a:srgbClr val="0000FF"/>
                </a:solidFill>
                <a:latin typeface="Times New Roman" pitchFamily="18" charset="0"/>
              </a:rPr>
              <a:t>D’</a:t>
            </a:r>
          </a:p>
        </p:txBody>
      </p:sp>
      <p:sp>
        <p:nvSpPr>
          <p:cNvPr id="487440" name="Line 19"/>
          <p:cNvSpPr>
            <a:spLocks noChangeShapeType="1"/>
          </p:cNvSpPr>
          <p:nvPr/>
        </p:nvSpPr>
        <p:spPr bwMode="auto">
          <a:xfrm flipH="1">
            <a:off x="1447800" y="3200400"/>
            <a:ext cx="914400" cy="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 type="arrow" w="med" len="med"/>
            <a:tailEnd type="arrow" w="med" len="med"/>
          </a:ln>
        </p:spPr>
        <p:txBody>
          <a:bodyPr wrap="square">
            <a:spAutoFit/>
          </a:bodyPr>
          <a:lstStyle/>
          <a:p>
            <a:endParaRPr lang="en-US"/>
          </a:p>
        </p:txBody>
      </p:sp>
      <p:sp>
        <p:nvSpPr>
          <p:cNvPr id="487441" name="Text Box 20"/>
          <p:cNvSpPr txBox="1">
            <a:spLocks noChangeArrowheads="1"/>
          </p:cNvSpPr>
          <p:nvPr/>
        </p:nvSpPr>
        <p:spPr bwMode="auto">
          <a:xfrm>
            <a:off x="685800" y="1447800"/>
            <a:ext cx="3802063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dirty="0">
                <a:latin typeface="Times New Roman" pitchFamily="18" charset="0"/>
              </a:rPr>
              <a:t>Similar triangles everywhere!</a:t>
            </a:r>
          </a:p>
        </p:txBody>
      </p:sp>
      <p:sp>
        <p:nvSpPr>
          <p:cNvPr id="487442" name="Freeform 21"/>
          <p:cNvSpPr>
            <a:spLocks/>
          </p:cNvSpPr>
          <p:nvPr/>
        </p:nvSpPr>
        <p:spPr bwMode="auto">
          <a:xfrm>
            <a:off x="2438400" y="3505200"/>
            <a:ext cx="2667000" cy="914400"/>
          </a:xfrm>
          <a:custGeom>
            <a:avLst/>
            <a:gdLst>
              <a:gd name="T0" fmla="*/ 0 w 1200"/>
              <a:gd name="T1" fmla="*/ 672 h 672"/>
              <a:gd name="T2" fmla="*/ 1200 w 1200"/>
              <a:gd name="T3" fmla="*/ 672 h 672"/>
              <a:gd name="T4" fmla="*/ 1200 w 1200"/>
              <a:gd name="T5" fmla="*/ 0 h 672"/>
              <a:gd name="T6" fmla="*/ 0 w 1200"/>
              <a:gd name="T7" fmla="*/ 672 h 672"/>
              <a:gd name="T8" fmla="*/ 0 60000 65536"/>
              <a:gd name="T9" fmla="*/ 0 60000 65536"/>
              <a:gd name="T10" fmla="*/ 0 60000 65536"/>
              <a:gd name="T11" fmla="*/ 0 60000 65536"/>
              <a:gd name="T12" fmla="*/ 0 w 1200"/>
              <a:gd name="T13" fmla="*/ 0 h 672"/>
              <a:gd name="T14" fmla="*/ 1200 w 1200"/>
              <a:gd name="T15" fmla="*/ 672 h 67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200" h="672">
                <a:moveTo>
                  <a:pt x="0" y="672"/>
                </a:moveTo>
                <a:lnTo>
                  <a:pt x="1200" y="672"/>
                </a:lnTo>
                <a:lnTo>
                  <a:pt x="1200" y="0"/>
                </a:lnTo>
                <a:lnTo>
                  <a:pt x="0" y="672"/>
                </a:lnTo>
                <a:close/>
              </a:path>
            </a:pathLst>
          </a:custGeom>
          <a:solidFill>
            <a:srgbClr val="FFFF66"/>
          </a:solidFill>
          <a:ln w="38100">
            <a:solidFill>
              <a:srgbClr val="000066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endParaRPr lang="en-US">
              <a:latin typeface="Times New Roman" pitchFamily="18" charset="0"/>
            </a:endParaRPr>
          </a:p>
        </p:txBody>
      </p:sp>
      <p:sp>
        <p:nvSpPr>
          <p:cNvPr id="487443" name="Freeform 22"/>
          <p:cNvSpPr>
            <a:spLocks/>
          </p:cNvSpPr>
          <p:nvPr/>
        </p:nvSpPr>
        <p:spPr bwMode="auto">
          <a:xfrm rot="10800000">
            <a:off x="965200" y="4395788"/>
            <a:ext cx="1397000" cy="481012"/>
          </a:xfrm>
          <a:custGeom>
            <a:avLst/>
            <a:gdLst>
              <a:gd name="T0" fmla="*/ 0 w 1200"/>
              <a:gd name="T1" fmla="*/ 672 h 672"/>
              <a:gd name="T2" fmla="*/ 1200 w 1200"/>
              <a:gd name="T3" fmla="*/ 672 h 672"/>
              <a:gd name="T4" fmla="*/ 1200 w 1200"/>
              <a:gd name="T5" fmla="*/ 0 h 672"/>
              <a:gd name="T6" fmla="*/ 0 w 1200"/>
              <a:gd name="T7" fmla="*/ 672 h 672"/>
              <a:gd name="T8" fmla="*/ 0 60000 65536"/>
              <a:gd name="T9" fmla="*/ 0 60000 65536"/>
              <a:gd name="T10" fmla="*/ 0 60000 65536"/>
              <a:gd name="T11" fmla="*/ 0 60000 65536"/>
              <a:gd name="T12" fmla="*/ 0 w 1200"/>
              <a:gd name="T13" fmla="*/ 0 h 672"/>
              <a:gd name="T14" fmla="*/ 1200 w 1200"/>
              <a:gd name="T15" fmla="*/ 672 h 67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200" h="672">
                <a:moveTo>
                  <a:pt x="0" y="672"/>
                </a:moveTo>
                <a:lnTo>
                  <a:pt x="1200" y="672"/>
                </a:lnTo>
                <a:lnTo>
                  <a:pt x="1200" y="0"/>
                </a:lnTo>
                <a:lnTo>
                  <a:pt x="0" y="672"/>
                </a:lnTo>
                <a:close/>
              </a:path>
            </a:pathLst>
          </a:custGeom>
          <a:solidFill>
            <a:srgbClr val="FFFF66"/>
          </a:solidFill>
          <a:ln w="38100">
            <a:solidFill>
              <a:srgbClr val="000066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endParaRPr lang="en-US">
              <a:latin typeface="Times New Roman" pitchFamily="18" charset="0"/>
            </a:endParaRPr>
          </a:p>
        </p:txBody>
      </p:sp>
      <p:sp>
        <p:nvSpPr>
          <p:cNvPr id="487444" name="Text Box 23"/>
          <p:cNvSpPr txBox="1">
            <a:spLocks noChangeArrowheads="1"/>
          </p:cNvSpPr>
          <p:nvPr/>
        </p:nvSpPr>
        <p:spPr bwMode="auto">
          <a:xfrm>
            <a:off x="457200" y="4270375"/>
            <a:ext cx="565150" cy="6413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sz="3600">
                <a:latin typeface="Times New Roman" pitchFamily="18" charset="0"/>
              </a:rPr>
              <a:t>y’</a:t>
            </a:r>
          </a:p>
        </p:txBody>
      </p:sp>
      <p:sp>
        <p:nvSpPr>
          <p:cNvPr id="487445" name="Text Box 24"/>
          <p:cNvSpPr txBox="1">
            <a:spLocks noChangeArrowheads="1"/>
          </p:cNvSpPr>
          <p:nvPr/>
        </p:nvSpPr>
        <p:spPr bwMode="auto">
          <a:xfrm>
            <a:off x="5257800" y="3584575"/>
            <a:ext cx="412750" cy="6413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sz="3600">
                <a:latin typeface="Times New Roman" pitchFamily="18" charset="0"/>
              </a:rPr>
              <a:t>y</a:t>
            </a:r>
          </a:p>
        </p:txBody>
      </p:sp>
      <p:sp>
        <p:nvSpPr>
          <p:cNvPr id="487446" name="Text Box 25"/>
          <p:cNvSpPr txBox="1">
            <a:spLocks noChangeArrowheads="1"/>
          </p:cNvSpPr>
          <p:nvPr/>
        </p:nvSpPr>
        <p:spPr bwMode="auto">
          <a:xfrm>
            <a:off x="5105400" y="1295400"/>
            <a:ext cx="2346325" cy="6413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sz="3600" dirty="0">
                <a:latin typeface="Times New Roman" pitchFamily="18" charset="0"/>
              </a:rPr>
              <a:t>y’/y = D’/D</a:t>
            </a:r>
          </a:p>
        </p:txBody>
      </p:sp>
      <p:sp>
        <p:nvSpPr>
          <p:cNvPr id="487447" name="Oval 9"/>
          <p:cNvSpPr>
            <a:spLocks noChangeArrowheads="1"/>
          </p:cNvSpPr>
          <p:nvPr/>
        </p:nvSpPr>
        <p:spPr bwMode="auto">
          <a:xfrm>
            <a:off x="1381125" y="4330700"/>
            <a:ext cx="139700" cy="139700"/>
          </a:xfrm>
          <a:prstGeom prst="ellipse">
            <a:avLst/>
          </a:prstGeom>
          <a:solidFill>
            <a:schemeClr val="accent1"/>
          </a:solidFill>
          <a:ln w="28575">
            <a:solidFill>
              <a:srgbClr val="000000"/>
            </a:solidFill>
            <a:round/>
            <a:headEnd/>
            <a:tailEnd type="none" w="med" len="lg"/>
          </a:ln>
        </p:spPr>
        <p:txBody>
          <a:bodyPr wrap="none" lIns="64008" tIns="27432" rIns="64008" bIns="27432" anchor="ctr">
            <a:spAutoFit/>
          </a:bodyPr>
          <a:lstStyle/>
          <a:p>
            <a:pPr eaLnBrk="1" hangingPunct="1"/>
            <a:endParaRPr lang="en-US">
              <a:latin typeface="Times New Roman" pitchFamily="18" charset="0"/>
            </a:endParaRPr>
          </a:p>
        </p:txBody>
      </p:sp>
      <p:sp>
        <p:nvSpPr>
          <p:cNvPr id="487448" name="Oval 4"/>
          <p:cNvSpPr>
            <a:spLocks noChangeArrowheads="1"/>
          </p:cNvSpPr>
          <p:nvPr/>
        </p:nvSpPr>
        <p:spPr bwMode="auto">
          <a:xfrm>
            <a:off x="5057775" y="4330700"/>
            <a:ext cx="138113" cy="139700"/>
          </a:xfrm>
          <a:prstGeom prst="ellipse">
            <a:avLst/>
          </a:prstGeom>
          <a:solidFill>
            <a:schemeClr val="accent1"/>
          </a:solidFill>
          <a:ln w="28575">
            <a:solidFill>
              <a:srgbClr val="000000"/>
            </a:solidFill>
            <a:round/>
            <a:headEnd/>
            <a:tailEnd type="none" w="med" len="lg"/>
          </a:ln>
        </p:spPr>
        <p:txBody>
          <a:bodyPr wrap="none" lIns="64008" tIns="27432" rIns="64008" bIns="27432" anchor="ctr">
            <a:spAutoFit/>
          </a:bodyPr>
          <a:lstStyle/>
          <a:p>
            <a:pPr eaLnBrk="1" hangingPunct="1"/>
            <a:endParaRPr lang="en-US">
              <a:latin typeface="Times New Roman" pitchFamily="18" charset="0"/>
            </a:endParaRPr>
          </a:p>
        </p:txBody>
      </p:sp>
      <p:sp>
        <p:nvSpPr>
          <p:cNvPr id="487449" name="Oval 7"/>
          <p:cNvSpPr>
            <a:spLocks noChangeArrowheads="1"/>
          </p:cNvSpPr>
          <p:nvPr/>
        </p:nvSpPr>
        <p:spPr bwMode="auto">
          <a:xfrm>
            <a:off x="5057775" y="3429000"/>
            <a:ext cx="138113" cy="138113"/>
          </a:xfrm>
          <a:prstGeom prst="ellipse">
            <a:avLst/>
          </a:prstGeom>
          <a:solidFill>
            <a:schemeClr val="accent1"/>
          </a:solidFill>
          <a:ln w="28575">
            <a:solidFill>
              <a:srgbClr val="000000"/>
            </a:solidFill>
            <a:round/>
            <a:headEnd/>
            <a:tailEnd type="none" w="med" len="lg"/>
          </a:ln>
        </p:spPr>
        <p:txBody>
          <a:bodyPr wrap="none" lIns="64008" tIns="27432" rIns="64008" bIns="27432" anchor="ctr">
            <a:spAutoFit/>
          </a:bodyPr>
          <a:lstStyle/>
          <a:p>
            <a:pPr eaLnBrk="1" hangingPunct="1"/>
            <a:endParaRPr lang="en-US">
              <a:latin typeface="Times New Roman" pitchFamily="18" charset="0"/>
            </a:endParaRPr>
          </a:p>
        </p:txBody>
      </p:sp>
      <p:sp>
        <p:nvSpPr>
          <p:cNvPr id="487450" name="Text Box 26"/>
          <p:cNvSpPr txBox="1">
            <a:spLocks noChangeArrowheads="1"/>
          </p:cNvSpPr>
          <p:nvPr/>
        </p:nvSpPr>
        <p:spPr bwMode="auto">
          <a:xfrm>
            <a:off x="7331075" y="6462713"/>
            <a:ext cx="1584325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sz="1200"/>
              <a:t>Frédo Durand’s slide</a:t>
            </a:r>
          </a:p>
        </p:txBody>
      </p:sp>
    </p:spTree>
    <p:extLst>
      <p:ext uri="{BB962C8B-B14F-4D97-AF65-F5344CB8AC3E}">
        <p14:creationId xmlns="" xmlns:p14="http://schemas.microsoft.com/office/powerpoint/2010/main" val="1506718206"/>
      </p:ext>
    </p:extLst>
  </p:cSld>
  <p:clrMapOvr>
    <a:masterClrMapping/>
  </p:clrMapOvr>
  <p:transition advTm="28500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474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/>
              <a:t>Thin lens formula</a:t>
            </a:r>
          </a:p>
        </p:txBody>
      </p:sp>
      <p:sp>
        <p:nvSpPr>
          <p:cNvPr id="489475" name="Line 3"/>
          <p:cNvSpPr>
            <a:spLocks noChangeShapeType="1"/>
          </p:cNvSpPr>
          <p:nvPr/>
        </p:nvSpPr>
        <p:spPr bwMode="auto">
          <a:xfrm>
            <a:off x="2422525" y="3567113"/>
            <a:ext cx="0" cy="1804987"/>
          </a:xfrm>
          <a:prstGeom prst="line">
            <a:avLst/>
          </a:prstGeom>
          <a:noFill/>
          <a:ln w="76200">
            <a:solidFill>
              <a:srgbClr val="02FFFF"/>
            </a:solidFill>
            <a:round/>
            <a:headEnd/>
            <a:tailEnd type="none" w="med" len="lg"/>
          </a:ln>
        </p:spPr>
        <p:txBody>
          <a:bodyPr wrap="none" lIns="64008" tIns="27432" rIns="64008" bIns="27432" anchor="ctr">
            <a:spAutoFit/>
          </a:bodyPr>
          <a:lstStyle/>
          <a:p>
            <a:endParaRPr lang="en-US"/>
          </a:p>
        </p:txBody>
      </p:sp>
      <p:sp>
        <p:nvSpPr>
          <p:cNvPr id="489476" name="Line 5"/>
          <p:cNvSpPr>
            <a:spLocks noChangeShapeType="1"/>
          </p:cNvSpPr>
          <p:nvPr/>
        </p:nvSpPr>
        <p:spPr bwMode="auto">
          <a:xfrm flipH="1" flipV="1">
            <a:off x="965200" y="4400550"/>
            <a:ext cx="6727825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 type="none" w="med" len="lg"/>
          </a:ln>
        </p:spPr>
        <p:txBody>
          <a:bodyPr lIns="64008" tIns="27432" rIns="64008" bIns="27432" anchor="ctr">
            <a:spAutoFit/>
          </a:bodyPr>
          <a:lstStyle/>
          <a:p>
            <a:endParaRPr lang="en-US"/>
          </a:p>
        </p:txBody>
      </p:sp>
      <p:sp>
        <p:nvSpPr>
          <p:cNvPr id="489477" name="Line 6"/>
          <p:cNvSpPr>
            <a:spLocks noChangeShapeType="1"/>
          </p:cNvSpPr>
          <p:nvPr/>
        </p:nvSpPr>
        <p:spPr bwMode="auto">
          <a:xfrm flipH="1">
            <a:off x="965200" y="2873375"/>
            <a:ext cx="6103938" cy="2012950"/>
          </a:xfrm>
          <a:prstGeom prst="line">
            <a:avLst/>
          </a:prstGeom>
          <a:noFill/>
          <a:ln w="28575">
            <a:solidFill>
              <a:srgbClr val="33CC33"/>
            </a:solidFill>
            <a:round/>
            <a:headEnd/>
            <a:tailEnd type="none" w="med" len="lg"/>
          </a:ln>
        </p:spPr>
        <p:txBody>
          <a:bodyPr lIns="64008" tIns="27432" rIns="64008" bIns="27432" anchor="ctr">
            <a:spAutoFit/>
          </a:bodyPr>
          <a:lstStyle/>
          <a:p>
            <a:endParaRPr lang="en-US"/>
          </a:p>
        </p:txBody>
      </p:sp>
      <p:sp>
        <p:nvSpPr>
          <p:cNvPr id="489478" name="Oval 8"/>
          <p:cNvSpPr>
            <a:spLocks noChangeArrowheads="1"/>
          </p:cNvSpPr>
          <p:nvPr/>
        </p:nvSpPr>
        <p:spPr bwMode="auto">
          <a:xfrm>
            <a:off x="2282825" y="3498850"/>
            <a:ext cx="207963" cy="1943100"/>
          </a:xfrm>
          <a:prstGeom prst="ellipse">
            <a:avLst/>
          </a:prstGeom>
          <a:solidFill>
            <a:srgbClr val="02FFFF"/>
          </a:solidFill>
          <a:ln w="28575">
            <a:noFill/>
            <a:round/>
            <a:headEnd/>
            <a:tailEnd type="none" w="med" len="lg"/>
          </a:ln>
        </p:spPr>
        <p:txBody>
          <a:bodyPr lIns="64008" tIns="27432" rIns="64008" bIns="27432" anchor="ctr">
            <a:spAutoFit/>
          </a:bodyPr>
          <a:lstStyle/>
          <a:p>
            <a:pPr eaLnBrk="1" hangingPunct="1"/>
            <a:endParaRPr lang="en-US">
              <a:latin typeface="Times New Roman" pitchFamily="18" charset="0"/>
            </a:endParaRPr>
          </a:p>
        </p:txBody>
      </p:sp>
      <p:sp>
        <p:nvSpPr>
          <p:cNvPr id="489479" name="Line 10"/>
          <p:cNvSpPr>
            <a:spLocks noChangeShapeType="1"/>
          </p:cNvSpPr>
          <p:nvPr/>
        </p:nvSpPr>
        <p:spPr bwMode="auto">
          <a:xfrm flipH="1">
            <a:off x="965200" y="3498850"/>
            <a:ext cx="1387475" cy="1387475"/>
          </a:xfrm>
          <a:prstGeom prst="line">
            <a:avLst/>
          </a:prstGeom>
          <a:noFill/>
          <a:ln w="28575">
            <a:solidFill>
              <a:srgbClr val="33CC33"/>
            </a:solidFill>
            <a:round/>
            <a:headEnd/>
            <a:tailEnd type="none" w="med" len="lg"/>
          </a:ln>
        </p:spPr>
        <p:txBody>
          <a:bodyPr lIns="64008" tIns="27432" rIns="64008" bIns="27432" anchor="ctr">
            <a:spAutoFit/>
          </a:bodyPr>
          <a:lstStyle/>
          <a:p>
            <a:endParaRPr lang="en-US"/>
          </a:p>
        </p:txBody>
      </p:sp>
      <p:sp>
        <p:nvSpPr>
          <p:cNvPr id="489480" name="Line 11"/>
          <p:cNvSpPr>
            <a:spLocks noChangeShapeType="1"/>
          </p:cNvSpPr>
          <p:nvPr/>
        </p:nvSpPr>
        <p:spPr bwMode="auto">
          <a:xfrm flipH="1" flipV="1">
            <a:off x="2352675" y="3498850"/>
            <a:ext cx="5340350" cy="0"/>
          </a:xfrm>
          <a:prstGeom prst="line">
            <a:avLst/>
          </a:prstGeom>
          <a:noFill/>
          <a:ln w="28575">
            <a:solidFill>
              <a:srgbClr val="33CC33"/>
            </a:solidFill>
            <a:round/>
            <a:headEnd/>
            <a:tailEnd type="none" w="med" len="lg"/>
          </a:ln>
        </p:spPr>
        <p:txBody>
          <a:bodyPr lIns="64008" tIns="27432" rIns="64008" bIns="27432" anchor="ctr">
            <a:spAutoFit/>
          </a:bodyPr>
          <a:lstStyle/>
          <a:p>
            <a:endParaRPr lang="en-US"/>
          </a:p>
        </p:txBody>
      </p:sp>
      <p:sp>
        <p:nvSpPr>
          <p:cNvPr id="489481" name="Line 12"/>
          <p:cNvSpPr>
            <a:spLocks noChangeShapeType="1"/>
          </p:cNvSpPr>
          <p:nvPr/>
        </p:nvSpPr>
        <p:spPr bwMode="auto">
          <a:xfrm>
            <a:off x="965200" y="3081338"/>
            <a:ext cx="0" cy="2846387"/>
          </a:xfrm>
          <a:prstGeom prst="line">
            <a:avLst/>
          </a:prstGeom>
          <a:noFill/>
          <a:ln w="28575" cap="rnd">
            <a:solidFill>
              <a:srgbClr val="000000"/>
            </a:solidFill>
            <a:prstDash val="sysDot"/>
            <a:round/>
            <a:headEnd/>
            <a:tailEnd type="none" w="med" len="lg"/>
          </a:ln>
        </p:spPr>
        <p:txBody>
          <a:bodyPr wrap="none" lIns="64008" tIns="27432" rIns="64008" bIns="27432" anchor="ctr">
            <a:spAutoFit/>
          </a:bodyPr>
          <a:lstStyle/>
          <a:p>
            <a:endParaRPr lang="en-US"/>
          </a:p>
        </p:txBody>
      </p:sp>
      <p:sp>
        <p:nvSpPr>
          <p:cNvPr id="489482" name="Line 13"/>
          <p:cNvSpPr>
            <a:spLocks noChangeShapeType="1"/>
          </p:cNvSpPr>
          <p:nvPr/>
        </p:nvSpPr>
        <p:spPr bwMode="auto">
          <a:xfrm>
            <a:off x="5127625" y="3081338"/>
            <a:ext cx="0" cy="2846387"/>
          </a:xfrm>
          <a:prstGeom prst="line">
            <a:avLst/>
          </a:prstGeom>
          <a:noFill/>
          <a:ln w="28575" cap="rnd">
            <a:solidFill>
              <a:srgbClr val="000000"/>
            </a:solidFill>
            <a:prstDash val="sysDot"/>
            <a:round/>
            <a:headEnd/>
            <a:tailEnd type="none" w="med" len="lg"/>
          </a:ln>
        </p:spPr>
        <p:txBody>
          <a:bodyPr wrap="none" lIns="64008" tIns="27432" rIns="64008" bIns="27432" anchor="ctr">
            <a:spAutoFit/>
          </a:bodyPr>
          <a:lstStyle/>
          <a:p>
            <a:endParaRPr lang="en-US"/>
          </a:p>
        </p:txBody>
      </p:sp>
      <p:sp>
        <p:nvSpPr>
          <p:cNvPr id="489483" name="Text Box 14"/>
          <p:cNvSpPr txBox="1">
            <a:spLocks noChangeArrowheads="1"/>
          </p:cNvSpPr>
          <p:nvPr/>
        </p:nvSpPr>
        <p:spPr bwMode="auto">
          <a:xfrm>
            <a:off x="1524000" y="3048000"/>
            <a:ext cx="336550" cy="6413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sz="3600" b="1" i="1">
                <a:solidFill>
                  <a:srgbClr val="0000FF"/>
                </a:solidFill>
                <a:latin typeface="Times New Roman" pitchFamily="18" charset="0"/>
              </a:rPr>
              <a:t>f</a:t>
            </a:r>
          </a:p>
        </p:txBody>
      </p:sp>
      <p:sp>
        <p:nvSpPr>
          <p:cNvPr id="489484" name="Line 15"/>
          <p:cNvSpPr>
            <a:spLocks noChangeShapeType="1"/>
          </p:cNvSpPr>
          <p:nvPr/>
        </p:nvSpPr>
        <p:spPr bwMode="auto">
          <a:xfrm flipH="1">
            <a:off x="2514600" y="3016250"/>
            <a:ext cx="2590800" cy="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 type="arrow" w="med" len="med"/>
            <a:tailEnd type="arrow" w="med" len="med"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89485" name="Text Box 16"/>
          <p:cNvSpPr txBox="1">
            <a:spLocks noChangeArrowheads="1"/>
          </p:cNvSpPr>
          <p:nvPr/>
        </p:nvSpPr>
        <p:spPr bwMode="auto">
          <a:xfrm>
            <a:off x="3352800" y="2406650"/>
            <a:ext cx="514350" cy="6413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sz="3600" b="1" i="1">
                <a:solidFill>
                  <a:srgbClr val="0000FF"/>
                </a:solidFill>
                <a:latin typeface="Times New Roman" pitchFamily="18" charset="0"/>
              </a:rPr>
              <a:t>D</a:t>
            </a:r>
          </a:p>
        </p:txBody>
      </p:sp>
      <p:sp>
        <p:nvSpPr>
          <p:cNvPr id="489486" name="Line 17"/>
          <p:cNvSpPr>
            <a:spLocks noChangeShapeType="1"/>
          </p:cNvSpPr>
          <p:nvPr/>
        </p:nvSpPr>
        <p:spPr bwMode="auto">
          <a:xfrm flipH="1">
            <a:off x="990600" y="3021013"/>
            <a:ext cx="1477963" cy="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 type="arrow" w="med" len="med"/>
            <a:tailEnd type="arrow" w="med" len="med"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89487" name="Text Box 18"/>
          <p:cNvSpPr txBox="1">
            <a:spLocks noChangeArrowheads="1"/>
          </p:cNvSpPr>
          <p:nvPr/>
        </p:nvSpPr>
        <p:spPr bwMode="auto">
          <a:xfrm>
            <a:off x="1219200" y="2286000"/>
            <a:ext cx="666750" cy="6413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sz="3600" b="1" i="1">
                <a:solidFill>
                  <a:srgbClr val="0000FF"/>
                </a:solidFill>
                <a:latin typeface="Times New Roman" pitchFamily="18" charset="0"/>
              </a:rPr>
              <a:t>D’</a:t>
            </a:r>
          </a:p>
        </p:txBody>
      </p:sp>
      <p:sp>
        <p:nvSpPr>
          <p:cNvPr id="489488" name="Line 19"/>
          <p:cNvSpPr>
            <a:spLocks noChangeShapeType="1"/>
          </p:cNvSpPr>
          <p:nvPr/>
        </p:nvSpPr>
        <p:spPr bwMode="auto">
          <a:xfrm flipH="1">
            <a:off x="1447800" y="3200400"/>
            <a:ext cx="914400" cy="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 type="arrow" w="med" len="med"/>
            <a:tailEnd type="arrow" w="med" len="med"/>
          </a:ln>
        </p:spPr>
        <p:txBody>
          <a:bodyPr wrap="square">
            <a:spAutoFit/>
          </a:bodyPr>
          <a:lstStyle/>
          <a:p>
            <a:endParaRPr lang="en-US"/>
          </a:p>
        </p:txBody>
      </p:sp>
      <p:sp>
        <p:nvSpPr>
          <p:cNvPr id="489489" name="Text Box 20"/>
          <p:cNvSpPr txBox="1">
            <a:spLocks noChangeArrowheads="1"/>
          </p:cNvSpPr>
          <p:nvPr/>
        </p:nvSpPr>
        <p:spPr bwMode="auto">
          <a:xfrm>
            <a:off x="609600" y="1371600"/>
            <a:ext cx="3802063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dirty="0">
                <a:latin typeface="Times New Roman" pitchFamily="18" charset="0"/>
              </a:rPr>
              <a:t>Similar triangles everywhere!</a:t>
            </a:r>
          </a:p>
        </p:txBody>
      </p:sp>
      <p:sp>
        <p:nvSpPr>
          <p:cNvPr id="489490" name="Freeform 21"/>
          <p:cNvSpPr>
            <a:spLocks/>
          </p:cNvSpPr>
          <p:nvPr/>
        </p:nvSpPr>
        <p:spPr bwMode="auto">
          <a:xfrm>
            <a:off x="1462088" y="3481388"/>
            <a:ext cx="900112" cy="914400"/>
          </a:xfrm>
          <a:custGeom>
            <a:avLst/>
            <a:gdLst>
              <a:gd name="T0" fmla="*/ 0 w 1200"/>
              <a:gd name="T1" fmla="*/ 672 h 672"/>
              <a:gd name="T2" fmla="*/ 1200 w 1200"/>
              <a:gd name="T3" fmla="*/ 672 h 672"/>
              <a:gd name="T4" fmla="*/ 1200 w 1200"/>
              <a:gd name="T5" fmla="*/ 0 h 672"/>
              <a:gd name="T6" fmla="*/ 0 w 1200"/>
              <a:gd name="T7" fmla="*/ 672 h 672"/>
              <a:gd name="T8" fmla="*/ 0 60000 65536"/>
              <a:gd name="T9" fmla="*/ 0 60000 65536"/>
              <a:gd name="T10" fmla="*/ 0 60000 65536"/>
              <a:gd name="T11" fmla="*/ 0 60000 65536"/>
              <a:gd name="T12" fmla="*/ 0 w 1200"/>
              <a:gd name="T13" fmla="*/ 0 h 672"/>
              <a:gd name="T14" fmla="*/ 1200 w 1200"/>
              <a:gd name="T15" fmla="*/ 672 h 67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200" h="672">
                <a:moveTo>
                  <a:pt x="0" y="672"/>
                </a:moveTo>
                <a:lnTo>
                  <a:pt x="1200" y="672"/>
                </a:lnTo>
                <a:lnTo>
                  <a:pt x="1200" y="0"/>
                </a:lnTo>
                <a:lnTo>
                  <a:pt x="0" y="672"/>
                </a:lnTo>
                <a:close/>
              </a:path>
            </a:pathLst>
          </a:custGeom>
          <a:solidFill>
            <a:srgbClr val="FFFF66"/>
          </a:solidFill>
          <a:ln w="38100">
            <a:solidFill>
              <a:srgbClr val="000066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endParaRPr lang="en-US">
              <a:latin typeface="Times New Roman" pitchFamily="18" charset="0"/>
            </a:endParaRPr>
          </a:p>
        </p:txBody>
      </p:sp>
      <p:sp>
        <p:nvSpPr>
          <p:cNvPr id="489491" name="Freeform 22"/>
          <p:cNvSpPr>
            <a:spLocks/>
          </p:cNvSpPr>
          <p:nvPr/>
        </p:nvSpPr>
        <p:spPr bwMode="auto">
          <a:xfrm rot="10800000">
            <a:off x="965200" y="4395788"/>
            <a:ext cx="482600" cy="481012"/>
          </a:xfrm>
          <a:custGeom>
            <a:avLst/>
            <a:gdLst>
              <a:gd name="T0" fmla="*/ 0 w 1200"/>
              <a:gd name="T1" fmla="*/ 672 h 672"/>
              <a:gd name="T2" fmla="*/ 1200 w 1200"/>
              <a:gd name="T3" fmla="*/ 672 h 672"/>
              <a:gd name="T4" fmla="*/ 1200 w 1200"/>
              <a:gd name="T5" fmla="*/ 0 h 672"/>
              <a:gd name="T6" fmla="*/ 0 w 1200"/>
              <a:gd name="T7" fmla="*/ 672 h 672"/>
              <a:gd name="T8" fmla="*/ 0 60000 65536"/>
              <a:gd name="T9" fmla="*/ 0 60000 65536"/>
              <a:gd name="T10" fmla="*/ 0 60000 65536"/>
              <a:gd name="T11" fmla="*/ 0 60000 65536"/>
              <a:gd name="T12" fmla="*/ 0 w 1200"/>
              <a:gd name="T13" fmla="*/ 0 h 672"/>
              <a:gd name="T14" fmla="*/ 1200 w 1200"/>
              <a:gd name="T15" fmla="*/ 672 h 67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200" h="672">
                <a:moveTo>
                  <a:pt x="0" y="672"/>
                </a:moveTo>
                <a:lnTo>
                  <a:pt x="1200" y="672"/>
                </a:lnTo>
                <a:lnTo>
                  <a:pt x="1200" y="0"/>
                </a:lnTo>
                <a:lnTo>
                  <a:pt x="0" y="672"/>
                </a:lnTo>
                <a:close/>
              </a:path>
            </a:pathLst>
          </a:custGeom>
          <a:solidFill>
            <a:srgbClr val="FFFF66"/>
          </a:solidFill>
          <a:ln w="38100">
            <a:solidFill>
              <a:srgbClr val="000066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endParaRPr lang="en-US">
              <a:latin typeface="Times New Roman" pitchFamily="18" charset="0"/>
            </a:endParaRPr>
          </a:p>
        </p:txBody>
      </p:sp>
      <p:sp>
        <p:nvSpPr>
          <p:cNvPr id="489492" name="Text Box 23"/>
          <p:cNvSpPr txBox="1">
            <a:spLocks noChangeArrowheads="1"/>
          </p:cNvSpPr>
          <p:nvPr/>
        </p:nvSpPr>
        <p:spPr bwMode="auto">
          <a:xfrm>
            <a:off x="457200" y="4270375"/>
            <a:ext cx="565150" cy="6413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sz="3600">
                <a:latin typeface="Times New Roman" pitchFamily="18" charset="0"/>
              </a:rPr>
              <a:t>y’</a:t>
            </a:r>
          </a:p>
        </p:txBody>
      </p:sp>
      <p:sp>
        <p:nvSpPr>
          <p:cNvPr id="489493" name="Text Box 24"/>
          <p:cNvSpPr txBox="1">
            <a:spLocks noChangeArrowheads="1"/>
          </p:cNvSpPr>
          <p:nvPr/>
        </p:nvSpPr>
        <p:spPr bwMode="auto">
          <a:xfrm>
            <a:off x="5257800" y="3584575"/>
            <a:ext cx="412750" cy="6413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sz="3600">
                <a:latin typeface="Times New Roman" pitchFamily="18" charset="0"/>
              </a:rPr>
              <a:t>y</a:t>
            </a:r>
          </a:p>
        </p:txBody>
      </p:sp>
      <p:sp>
        <p:nvSpPr>
          <p:cNvPr id="489494" name="Text Box 25"/>
          <p:cNvSpPr txBox="1">
            <a:spLocks noChangeArrowheads="1"/>
          </p:cNvSpPr>
          <p:nvPr/>
        </p:nvSpPr>
        <p:spPr bwMode="auto">
          <a:xfrm>
            <a:off x="5105400" y="1066800"/>
            <a:ext cx="2346325" cy="6413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sz="3600" dirty="0">
                <a:latin typeface="Times New Roman" pitchFamily="18" charset="0"/>
              </a:rPr>
              <a:t>y’/y = D’/D</a:t>
            </a:r>
          </a:p>
        </p:txBody>
      </p:sp>
      <p:sp>
        <p:nvSpPr>
          <p:cNvPr id="489495" name="Text Box 26"/>
          <p:cNvSpPr txBox="1">
            <a:spLocks noChangeArrowheads="1"/>
          </p:cNvSpPr>
          <p:nvPr/>
        </p:nvSpPr>
        <p:spPr bwMode="auto">
          <a:xfrm>
            <a:off x="5029200" y="1752600"/>
            <a:ext cx="2803973" cy="64633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sz="3600" dirty="0">
                <a:latin typeface="Times New Roman" pitchFamily="18" charset="0"/>
              </a:rPr>
              <a:t>y’/y = (D’-f)/f</a:t>
            </a:r>
          </a:p>
        </p:txBody>
      </p:sp>
      <p:sp>
        <p:nvSpPr>
          <p:cNvPr id="489496" name="Oval 7"/>
          <p:cNvSpPr>
            <a:spLocks noChangeArrowheads="1"/>
          </p:cNvSpPr>
          <p:nvPr/>
        </p:nvSpPr>
        <p:spPr bwMode="auto">
          <a:xfrm>
            <a:off x="5057775" y="3429000"/>
            <a:ext cx="138113" cy="138113"/>
          </a:xfrm>
          <a:prstGeom prst="ellipse">
            <a:avLst/>
          </a:prstGeom>
          <a:solidFill>
            <a:schemeClr val="accent1"/>
          </a:solidFill>
          <a:ln w="28575">
            <a:solidFill>
              <a:srgbClr val="000000"/>
            </a:solidFill>
            <a:round/>
            <a:headEnd/>
            <a:tailEnd type="none" w="med" len="lg"/>
          </a:ln>
        </p:spPr>
        <p:txBody>
          <a:bodyPr wrap="none" lIns="64008" tIns="27432" rIns="64008" bIns="27432" anchor="ctr">
            <a:spAutoFit/>
          </a:bodyPr>
          <a:lstStyle/>
          <a:p>
            <a:pPr eaLnBrk="1" hangingPunct="1"/>
            <a:endParaRPr lang="en-US">
              <a:latin typeface="Times New Roman" pitchFamily="18" charset="0"/>
            </a:endParaRPr>
          </a:p>
        </p:txBody>
      </p:sp>
      <p:sp>
        <p:nvSpPr>
          <p:cNvPr id="489497" name="Oval 4"/>
          <p:cNvSpPr>
            <a:spLocks noChangeArrowheads="1"/>
          </p:cNvSpPr>
          <p:nvPr/>
        </p:nvSpPr>
        <p:spPr bwMode="auto">
          <a:xfrm>
            <a:off x="5057775" y="4330700"/>
            <a:ext cx="138113" cy="139700"/>
          </a:xfrm>
          <a:prstGeom prst="ellipse">
            <a:avLst/>
          </a:prstGeom>
          <a:solidFill>
            <a:schemeClr val="accent1"/>
          </a:solidFill>
          <a:ln w="28575">
            <a:solidFill>
              <a:srgbClr val="000000"/>
            </a:solidFill>
            <a:round/>
            <a:headEnd/>
            <a:tailEnd type="none" w="med" len="lg"/>
          </a:ln>
        </p:spPr>
        <p:txBody>
          <a:bodyPr wrap="none" lIns="64008" tIns="27432" rIns="64008" bIns="27432" anchor="ctr">
            <a:spAutoFit/>
          </a:bodyPr>
          <a:lstStyle/>
          <a:p>
            <a:pPr eaLnBrk="1" hangingPunct="1"/>
            <a:endParaRPr lang="en-US">
              <a:latin typeface="Times New Roman" pitchFamily="18" charset="0"/>
            </a:endParaRPr>
          </a:p>
        </p:txBody>
      </p:sp>
      <p:sp>
        <p:nvSpPr>
          <p:cNvPr id="489498" name="Oval 9"/>
          <p:cNvSpPr>
            <a:spLocks noChangeArrowheads="1"/>
          </p:cNvSpPr>
          <p:nvPr/>
        </p:nvSpPr>
        <p:spPr bwMode="auto">
          <a:xfrm>
            <a:off x="1381125" y="4330700"/>
            <a:ext cx="139700" cy="139700"/>
          </a:xfrm>
          <a:prstGeom prst="ellipse">
            <a:avLst/>
          </a:prstGeom>
          <a:solidFill>
            <a:schemeClr val="accent1"/>
          </a:solidFill>
          <a:ln w="28575">
            <a:solidFill>
              <a:srgbClr val="000000"/>
            </a:solidFill>
            <a:round/>
            <a:headEnd/>
            <a:tailEnd type="none" w="med" len="lg"/>
          </a:ln>
        </p:spPr>
        <p:txBody>
          <a:bodyPr wrap="none" lIns="64008" tIns="27432" rIns="64008" bIns="27432" anchor="ctr">
            <a:spAutoFit/>
          </a:bodyPr>
          <a:lstStyle/>
          <a:p>
            <a:pPr eaLnBrk="1" hangingPunct="1"/>
            <a:endParaRPr lang="en-US">
              <a:latin typeface="Times New Roman" pitchFamily="18" charset="0"/>
            </a:endParaRPr>
          </a:p>
        </p:txBody>
      </p:sp>
      <p:sp>
        <p:nvSpPr>
          <p:cNvPr id="489499" name="Text Box 27"/>
          <p:cNvSpPr txBox="1">
            <a:spLocks noChangeArrowheads="1"/>
          </p:cNvSpPr>
          <p:nvPr/>
        </p:nvSpPr>
        <p:spPr bwMode="auto">
          <a:xfrm>
            <a:off x="7331075" y="6462713"/>
            <a:ext cx="1584325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sz="1200"/>
              <a:t>Frédo Durand’s slide</a:t>
            </a:r>
          </a:p>
        </p:txBody>
      </p:sp>
    </p:spTree>
    <p:extLst>
      <p:ext uri="{BB962C8B-B14F-4D97-AF65-F5344CB8AC3E}">
        <p14:creationId xmlns="" xmlns:p14="http://schemas.microsoft.com/office/powerpoint/2010/main" val="1714437442"/>
      </p:ext>
    </p:extLst>
  </p:cSld>
  <p:clrMapOvr>
    <a:masterClrMapping/>
  </p:clrMapOvr>
  <p:transition advTm="28500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57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pPr eaLnBrk="1" hangingPunct="1"/>
            <a:r>
              <a:rPr lang="en-US" dirty="0"/>
              <a:t>Thin lens formula</a:t>
            </a:r>
          </a:p>
        </p:txBody>
      </p:sp>
      <p:sp>
        <p:nvSpPr>
          <p:cNvPr id="493571" name="Line 3"/>
          <p:cNvSpPr>
            <a:spLocks noChangeShapeType="1"/>
          </p:cNvSpPr>
          <p:nvPr/>
        </p:nvSpPr>
        <p:spPr bwMode="auto">
          <a:xfrm>
            <a:off x="2393950" y="3786188"/>
            <a:ext cx="0" cy="1804987"/>
          </a:xfrm>
          <a:prstGeom prst="line">
            <a:avLst/>
          </a:prstGeom>
          <a:noFill/>
          <a:ln w="76200">
            <a:solidFill>
              <a:srgbClr val="02FFFF"/>
            </a:solidFill>
            <a:round/>
            <a:headEnd/>
            <a:tailEnd type="none" w="med" len="lg"/>
          </a:ln>
        </p:spPr>
        <p:txBody>
          <a:bodyPr wrap="none" lIns="64008" tIns="27432" rIns="64008" bIns="27432" anchor="ctr">
            <a:spAutoFit/>
          </a:bodyPr>
          <a:lstStyle/>
          <a:p>
            <a:endParaRPr lang="en-US"/>
          </a:p>
        </p:txBody>
      </p:sp>
      <p:sp>
        <p:nvSpPr>
          <p:cNvPr id="493572" name="Line 4"/>
          <p:cNvSpPr>
            <a:spLocks noChangeShapeType="1"/>
          </p:cNvSpPr>
          <p:nvPr/>
        </p:nvSpPr>
        <p:spPr bwMode="auto">
          <a:xfrm flipH="1" flipV="1">
            <a:off x="936625" y="4619625"/>
            <a:ext cx="6727825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 type="none" w="med" len="lg"/>
          </a:ln>
        </p:spPr>
        <p:txBody>
          <a:bodyPr lIns="64008" tIns="27432" rIns="64008" bIns="27432" anchor="ctr">
            <a:spAutoFit/>
          </a:bodyPr>
          <a:lstStyle/>
          <a:p>
            <a:endParaRPr lang="en-US"/>
          </a:p>
        </p:txBody>
      </p:sp>
      <p:sp>
        <p:nvSpPr>
          <p:cNvPr id="493573" name="Line 5"/>
          <p:cNvSpPr>
            <a:spLocks noChangeShapeType="1"/>
          </p:cNvSpPr>
          <p:nvPr/>
        </p:nvSpPr>
        <p:spPr bwMode="auto">
          <a:xfrm flipH="1">
            <a:off x="936625" y="3092450"/>
            <a:ext cx="6103938" cy="2012950"/>
          </a:xfrm>
          <a:prstGeom prst="line">
            <a:avLst/>
          </a:prstGeom>
          <a:noFill/>
          <a:ln w="28575">
            <a:solidFill>
              <a:srgbClr val="33CC33"/>
            </a:solidFill>
            <a:round/>
            <a:headEnd/>
            <a:tailEnd type="none" w="med" len="lg"/>
          </a:ln>
        </p:spPr>
        <p:txBody>
          <a:bodyPr lIns="64008" tIns="27432" rIns="64008" bIns="27432" anchor="ctr">
            <a:spAutoFit/>
          </a:bodyPr>
          <a:lstStyle/>
          <a:p>
            <a:endParaRPr lang="en-US"/>
          </a:p>
        </p:txBody>
      </p:sp>
      <p:sp>
        <p:nvSpPr>
          <p:cNvPr id="493574" name="Oval 7"/>
          <p:cNvSpPr>
            <a:spLocks noChangeArrowheads="1"/>
          </p:cNvSpPr>
          <p:nvPr/>
        </p:nvSpPr>
        <p:spPr bwMode="auto">
          <a:xfrm>
            <a:off x="2254250" y="3717925"/>
            <a:ext cx="207963" cy="1943100"/>
          </a:xfrm>
          <a:prstGeom prst="ellipse">
            <a:avLst/>
          </a:prstGeom>
          <a:solidFill>
            <a:srgbClr val="02FFFF"/>
          </a:solidFill>
          <a:ln w="28575">
            <a:noFill/>
            <a:round/>
            <a:headEnd/>
            <a:tailEnd type="none" w="med" len="lg"/>
          </a:ln>
        </p:spPr>
        <p:txBody>
          <a:bodyPr lIns="64008" tIns="27432" rIns="64008" bIns="27432" anchor="ctr">
            <a:spAutoFit/>
          </a:bodyPr>
          <a:lstStyle/>
          <a:p>
            <a:pPr eaLnBrk="1" hangingPunct="1"/>
            <a:endParaRPr lang="en-US">
              <a:latin typeface="Times New Roman" pitchFamily="18" charset="0"/>
            </a:endParaRPr>
          </a:p>
        </p:txBody>
      </p:sp>
      <p:sp>
        <p:nvSpPr>
          <p:cNvPr id="493575" name="Line 9"/>
          <p:cNvSpPr>
            <a:spLocks noChangeShapeType="1"/>
          </p:cNvSpPr>
          <p:nvPr/>
        </p:nvSpPr>
        <p:spPr bwMode="auto">
          <a:xfrm flipH="1">
            <a:off x="936625" y="3717925"/>
            <a:ext cx="1387475" cy="1387475"/>
          </a:xfrm>
          <a:prstGeom prst="line">
            <a:avLst/>
          </a:prstGeom>
          <a:noFill/>
          <a:ln w="28575">
            <a:solidFill>
              <a:srgbClr val="33CC33"/>
            </a:solidFill>
            <a:round/>
            <a:headEnd/>
            <a:tailEnd type="none" w="med" len="lg"/>
          </a:ln>
        </p:spPr>
        <p:txBody>
          <a:bodyPr lIns="64008" tIns="27432" rIns="64008" bIns="27432" anchor="ctr">
            <a:spAutoFit/>
          </a:bodyPr>
          <a:lstStyle/>
          <a:p>
            <a:endParaRPr lang="en-US"/>
          </a:p>
        </p:txBody>
      </p:sp>
      <p:sp>
        <p:nvSpPr>
          <p:cNvPr id="493576" name="Line 10"/>
          <p:cNvSpPr>
            <a:spLocks noChangeShapeType="1"/>
          </p:cNvSpPr>
          <p:nvPr/>
        </p:nvSpPr>
        <p:spPr bwMode="auto">
          <a:xfrm flipH="1" flipV="1">
            <a:off x="2324100" y="3717925"/>
            <a:ext cx="5340350" cy="0"/>
          </a:xfrm>
          <a:prstGeom prst="line">
            <a:avLst/>
          </a:prstGeom>
          <a:noFill/>
          <a:ln w="28575">
            <a:solidFill>
              <a:srgbClr val="33CC33"/>
            </a:solidFill>
            <a:round/>
            <a:headEnd/>
            <a:tailEnd type="none" w="med" len="lg"/>
          </a:ln>
        </p:spPr>
        <p:txBody>
          <a:bodyPr lIns="64008" tIns="27432" rIns="64008" bIns="27432" anchor="ctr">
            <a:spAutoFit/>
          </a:bodyPr>
          <a:lstStyle/>
          <a:p>
            <a:endParaRPr lang="en-US"/>
          </a:p>
        </p:txBody>
      </p:sp>
      <p:sp>
        <p:nvSpPr>
          <p:cNvPr id="493577" name="Line 11"/>
          <p:cNvSpPr>
            <a:spLocks noChangeShapeType="1"/>
          </p:cNvSpPr>
          <p:nvPr/>
        </p:nvSpPr>
        <p:spPr bwMode="auto">
          <a:xfrm>
            <a:off x="936625" y="3300413"/>
            <a:ext cx="0" cy="2846387"/>
          </a:xfrm>
          <a:prstGeom prst="line">
            <a:avLst/>
          </a:prstGeom>
          <a:noFill/>
          <a:ln w="28575" cap="rnd">
            <a:solidFill>
              <a:srgbClr val="000000"/>
            </a:solidFill>
            <a:prstDash val="sysDot"/>
            <a:round/>
            <a:headEnd/>
            <a:tailEnd type="none" w="med" len="lg"/>
          </a:ln>
        </p:spPr>
        <p:txBody>
          <a:bodyPr wrap="none" lIns="64008" tIns="27432" rIns="64008" bIns="27432" anchor="ctr">
            <a:spAutoFit/>
          </a:bodyPr>
          <a:lstStyle/>
          <a:p>
            <a:endParaRPr lang="en-US"/>
          </a:p>
        </p:txBody>
      </p:sp>
      <p:sp>
        <p:nvSpPr>
          <p:cNvPr id="493578" name="Line 12"/>
          <p:cNvSpPr>
            <a:spLocks noChangeShapeType="1"/>
          </p:cNvSpPr>
          <p:nvPr/>
        </p:nvSpPr>
        <p:spPr bwMode="auto">
          <a:xfrm>
            <a:off x="5099050" y="3300413"/>
            <a:ext cx="0" cy="2846387"/>
          </a:xfrm>
          <a:prstGeom prst="line">
            <a:avLst/>
          </a:prstGeom>
          <a:noFill/>
          <a:ln w="28575" cap="rnd">
            <a:solidFill>
              <a:srgbClr val="000000"/>
            </a:solidFill>
            <a:prstDash val="sysDot"/>
            <a:round/>
            <a:headEnd/>
            <a:tailEnd type="none" w="med" len="lg"/>
          </a:ln>
        </p:spPr>
        <p:txBody>
          <a:bodyPr wrap="none" lIns="64008" tIns="27432" rIns="64008" bIns="27432" anchor="ctr">
            <a:spAutoFit/>
          </a:bodyPr>
          <a:lstStyle/>
          <a:p>
            <a:endParaRPr lang="en-US"/>
          </a:p>
        </p:txBody>
      </p:sp>
      <p:sp>
        <p:nvSpPr>
          <p:cNvPr id="493579" name="Text Box 13"/>
          <p:cNvSpPr txBox="1">
            <a:spLocks noChangeArrowheads="1"/>
          </p:cNvSpPr>
          <p:nvPr/>
        </p:nvSpPr>
        <p:spPr bwMode="auto">
          <a:xfrm>
            <a:off x="1495425" y="3267075"/>
            <a:ext cx="336550" cy="6413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sz="3600" b="1" i="1">
                <a:solidFill>
                  <a:srgbClr val="0000FF"/>
                </a:solidFill>
                <a:latin typeface="Times New Roman" pitchFamily="18" charset="0"/>
              </a:rPr>
              <a:t>f</a:t>
            </a:r>
          </a:p>
        </p:txBody>
      </p:sp>
      <p:sp>
        <p:nvSpPr>
          <p:cNvPr id="493580" name="Line 14"/>
          <p:cNvSpPr>
            <a:spLocks noChangeShapeType="1"/>
          </p:cNvSpPr>
          <p:nvPr/>
        </p:nvSpPr>
        <p:spPr bwMode="auto">
          <a:xfrm flipH="1">
            <a:off x="2486025" y="3235325"/>
            <a:ext cx="2590800" cy="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 type="arrow" w="med" len="med"/>
            <a:tailEnd type="arrow" w="med" len="med"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93581" name="Text Box 15"/>
          <p:cNvSpPr txBox="1">
            <a:spLocks noChangeArrowheads="1"/>
          </p:cNvSpPr>
          <p:nvPr/>
        </p:nvSpPr>
        <p:spPr bwMode="auto">
          <a:xfrm>
            <a:off x="3324225" y="2625725"/>
            <a:ext cx="514350" cy="6413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sz="3600" b="1" i="1">
                <a:solidFill>
                  <a:srgbClr val="0000FF"/>
                </a:solidFill>
                <a:latin typeface="Times New Roman" pitchFamily="18" charset="0"/>
              </a:rPr>
              <a:t>D</a:t>
            </a:r>
          </a:p>
        </p:txBody>
      </p:sp>
      <p:sp>
        <p:nvSpPr>
          <p:cNvPr id="493582" name="Line 16"/>
          <p:cNvSpPr>
            <a:spLocks noChangeShapeType="1"/>
          </p:cNvSpPr>
          <p:nvPr/>
        </p:nvSpPr>
        <p:spPr bwMode="auto">
          <a:xfrm flipH="1">
            <a:off x="962025" y="3240088"/>
            <a:ext cx="1477963" cy="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 type="arrow" w="med" len="med"/>
            <a:tailEnd type="arrow" w="med" len="med"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93583" name="Text Box 17"/>
          <p:cNvSpPr txBox="1">
            <a:spLocks noChangeArrowheads="1"/>
          </p:cNvSpPr>
          <p:nvPr/>
        </p:nvSpPr>
        <p:spPr bwMode="auto">
          <a:xfrm>
            <a:off x="1190625" y="2505075"/>
            <a:ext cx="666750" cy="6413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sz="3600" b="1" i="1">
                <a:solidFill>
                  <a:srgbClr val="0000FF"/>
                </a:solidFill>
                <a:latin typeface="Times New Roman" pitchFamily="18" charset="0"/>
              </a:rPr>
              <a:t>D’</a:t>
            </a:r>
          </a:p>
        </p:txBody>
      </p:sp>
      <p:sp>
        <p:nvSpPr>
          <p:cNvPr id="493584" name="Text Box 18"/>
          <p:cNvSpPr txBox="1">
            <a:spLocks noChangeArrowheads="1"/>
          </p:cNvSpPr>
          <p:nvPr/>
        </p:nvSpPr>
        <p:spPr bwMode="auto">
          <a:xfrm>
            <a:off x="733425" y="1143000"/>
            <a:ext cx="412750" cy="6413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sz="3600">
                <a:latin typeface="Times New Roman" pitchFamily="18" charset="0"/>
              </a:rPr>
              <a:t>1</a:t>
            </a:r>
          </a:p>
        </p:txBody>
      </p:sp>
      <p:sp>
        <p:nvSpPr>
          <p:cNvPr id="493585" name="Text Box 19"/>
          <p:cNvSpPr txBox="1">
            <a:spLocks noChangeArrowheads="1"/>
          </p:cNvSpPr>
          <p:nvPr/>
        </p:nvSpPr>
        <p:spPr bwMode="auto">
          <a:xfrm>
            <a:off x="581025" y="1635125"/>
            <a:ext cx="666750" cy="6413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sz="3600">
                <a:latin typeface="Times New Roman" pitchFamily="18" charset="0"/>
              </a:rPr>
              <a:t>D’</a:t>
            </a:r>
          </a:p>
        </p:txBody>
      </p:sp>
      <p:sp>
        <p:nvSpPr>
          <p:cNvPr id="493586" name="Text Box 20"/>
          <p:cNvSpPr txBox="1">
            <a:spLocks noChangeArrowheads="1"/>
          </p:cNvSpPr>
          <p:nvPr/>
        </p:nvSpPr>
        <p:spPr bwMode="auto">
          <a:xfrm>
            <a:off x="1495425" y="1635125"/>
            <a:ext cx="514350" cy="6413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sz="3600" dirty="0">
                <a:latin typeface="Times New Roman" pitchFamily="18" charset="0"/>
              </a:rPr>
              <a:t>D</a:t>
            </a:r>
          </a:p>
        </p:txBody>
      </p:sp>
      <p:sp>
        <p:nvSpPr>
          <p:cNvPr id="493587" name="Text Box 21"/>
          <p:cNvSpPr txBox="1">
            <a:spLocks noChangeArrowheads="1"/>
          </p:cNvSpPr>
          <p:nvPr/>
        </p:nvSpPr>
        <p:spPr bwMode="auto">
          <a:xfrm>
            <a:off x="1511300" y="1143000"/>
            <a:ext cx="412750" cy="6413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sz="3600">
                <a:latin typeface="Times New Roman" pitchFamily="18" charset="0"/>
              </a:rPr>
              <a:t>1</a:t>
            </a:r>
          </a:p>
        </p:txBody>
      </p:sp>
      <p:sp>
        <p:nvSpPr>
          <p:cNvPr id="493588" name="Text Box 22"/>
          <p:cNvSpPr txBox="1">
            <a:spLocks noChangeArrowheads="1"/>
          </p:cNvSpPr>
          <p:nvPr/>
        </p:nvSpPr>
        <p:spPr bwMode="auto">
          <a:xfrm>
            <a:off x="2454275" y="1143000"/>
            <a:ext cx="412750" cy="6413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sz="3600">
                <a:latin typeface="Times New Roman" pitchFamily="18" charset="0"/>
              </a:rPr>
              <a:t>1</a:t>
            </a:r>
          </a:p>
        </p:txBody>
      </p:sp>
      <p:sp>
        <p:nvSpPr>
          <p:cNvPr id="493589" name="Text Box 23"/>
          <p:cNvSpPr txBox="1">
            <a:spLocks noChangeArrowheads="1"/>
          </p:cNvSpPr>
          <p:nvPr/>
        </p:nvSpPr>
        <p:spPr bwMode="auto">
          <a:xfrm>
            <a:off x="2486025" y="1635125"/>
            <a:ext cx="336550" cy="6413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sz="3600">
                <a:latin typeface="Times New Roman" pitchFamily="18" charset="0"/>
              </a:rPr>
              <a:t>f</a:t>
            </a:r>
          </a:p>
        </p:txBody>
      </p:sp>
      <p:sp>
        <p:nvSpPr>
          <p:cNvPr id="493590" name="Line 24"/>
          <p:cNvSpPr>
            <a:spLocks noChangeShapeType="1"/>
          </p:cNvSpPr>
          <p:nvPr/>
        </p:nvSpPr>
        <p:spPr bwMode="auto">
          <a:xfrm>
            <a:off x="1558925" y="1708150"/>
            <a:ext cx="4572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93591" name="Line 25"/>
          <p:cNvSpPr>
            <a:spLocks noChangeShapeType="1"/>
          </p:cNvSpPr>
          <p:nvPr/>
        </p:nvSpPr>
        <p:spPr bwMode="auto">
          <a:xfrm>
            <a:off x="657225" y="1708150"/>
            <a:ext cx="4572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93592" name="Line 26"/>
          <p:cNvSpPr>
            <a:spLocks noChangeShapeType="1"/>
          </p:cNvSpPr>
          <p:nvPr/>
        </p:nvSpPr>
        <p:spPr bwMode="auto">
          <a:xfrm>
            <a:off x="2486025" y="1708150"/>
            <a:ext cx="4572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93593" name="Text Box 27"/>
          <p:cNvSpPr txBox="1">
            <a:spLocks noChangeArrowheads="1"/>
          </p:cNvSpPr>
          <p:nvPr/>
        </p:nvSpPr>
        <p:spPr bwMode="auto">
          <a:xfrm>
            <a:off x="1130300" y="1371600"/>
            <a:ext cx="441325" cy="6413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sz="3600">
                <a:latin typeface="Times New Roman" pitchFamily="18" charset="0"/>
              </a:rPr>
              <a:t>+</a:t>
            </a:r>
          </a:p>
        </p:txBody>
      </p:sp>
      <p:sp>
        <p:nvSpPr>
          <p:cNvPr id="493594" name="Text Box 28"/>
          <p:cNvSpPr txBox="1">
            <a:spLocks noChangeArrowheads="1"/>
          </p:cNvSpPr>
          <p:nvPr/>
        </p:nvSpPr>
        <p:spPr bwMode="auto">
          <a:xfrm>
            <a:off x="2057400" y="1371600"/>
            <a:ext cx="441325" cy="6413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sz="3600">
                <a:latin typeface="Times New Roman" pitchFamily="18" charset="0"/>
              </a:rPr>
              <a:t>=</a:t>
            </a:r>
          </a:p>
        </p:txBody>
      </p:sp>
      <p:sp>
        <p:nvSpPr>
          <p:cNvPr id="493595" name="Line 29"/>
          <p:cNvSpPr>
            <a:spLocks noChangeShapeType="1"/>
          </p:cNvSpPr>
          <p:nvPr/>
        </p:nvSpPr>
        <p:spPr bwMode="auto">
          <a:xfrm flipH="1">
            <a:off x="1447799" y="3419474"/>
            <a:ext cx="885825" cy="9525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 type="arrow" w="med" len="med"/>
            <a:tailEnd type="arrow" w="med" len="med"/>
          </a:ln>
        </p:spPr>
        <p:txBody>
          <a:bodyPr wrap="square">
            <a:spAutoFit/>
          </a:bodyPr>
          <a:lstStyle/>
          <a:p>
            <a:endParaRPr lang="en-US"/>
          </a:p>
        </p:txBody>
      </p:sp>
      <p:sp>
        <p:nvSpPr>
          <p:cNvPr id="493596" name="Rectangle 30"/>
          <p:cNvSpPr>
            <a:spLocks noChangeArrowheads="1"/>
          </p:cNvSpPr>
          <p:nvPr/>
        </p:nvSpPr>
        <p:spPr bwMode="auto">
          <a:xfrm>
            <a:off x="352425" y="1133475"/>
            <a:ext cx="2895600" cy="12192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en-US">
              <a:latin typeface="Times New Roman" pitchFamily="18" charset="0"/>
            </a:endParaRPr>
          </a:p>
        </p:txBody>
      </p:sp>
      <p:sp>
        <p:nvSpPr>
          <p:cNvPr id="493597" name="Text Box 34"/>
          <p:cNvSpPr txBox="1">
            <a:spLocks noChangeArrowheads="1"/>
          </p:cNvSpPr>
          <p:nvPr/>
        </p:nvSpPr>
        <p:spPr bwMode="auto">
          <a:xfrm>
            <a:off x="3733800" y="1219200"/>
            <a:ext cx="5070475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dirty="0">
                <a:latin typeface="Palatino Linotype" pitchFamily="18" charset="0"/>
              </a:rPr>
              <a:t>Any point satisfying the thin lens equation is in focus.</a:t>
            </a:r>
          </a:p>
        </p:txBody>
      </p:sp>
      <p:sp>
        <p:nvSpPr>
          <p:cNvPr id="493598" name="Oval 8"/>
          <p:cNvSpPr>
            <a:spLocks noChangeArrowheads="1"/>
          </p:cNvSpPr>
          <p:nvPr/>
        </p:nvSpPr>
        <p:spPr bwMode="auto">
          <a:xfrm>
            <a:off x="1352550" y="4549775"/>
            <a:ext cx="139700" cy="139700"/>
          </a:xfrm>
          <a:prstGeom prst="ellipse">
            <a:avLst/>
          </a:prstGeom>
          <a:solidFill>
            <a:schemeClr val="accent1"/>
          </a:solidFill>
          <a:ln w="28575">
            <a:solidFill>
              <a:srgbClr val="000000"/>
            </a:solidFill>
            <a:round/>
            <a:headEnd/>
            <a:tailEnd type="none" w="med" len="lg"/>
          </a:ln>
        </p:spPr>
        <p:txBody>
          <a:bodyPr wrap="none" lIns="64008" tIns="27432" rIns="64008" bIns="27432" anchor="ctr">
            <a:spAutoFit/>
          </a:bodyPr>
          <a:lstStyle/>
          <a:p>
            <a:pPr eaLnBrk="1" hangingPunct="1"/>
            <a:endParaRPr lang="en-US">
              <a:latin typeface="Times New Roman" pitchFamily="18" charset="0"/>
            </a:endParaRPr>
          </a:p>
        </p:txBody>
      </p:sp>
      <p:sp>
        <p:nvSpPr>
          <p:cNvPr id="493599" name="Oval 6"/>
          <p:cNvSpPr>
            <a:spLocks noChangeArrowheads="1"/>
          </p:cNvSpPr>
          <p:nvPr/>
        </p:nvSpPr>
        <p:spPr bwMode="auto">
          <a:xfrm>
            <a:off x="5029200" y="3648075"/>
            <a:ext cx="138113" cy="138113"/>
          </a:xfrm>
          <a:prstGeom prst="ellipse">
            <a:avLst/>
          </a:prstGeom>
          <a:solidFill>
            <a:schemeClr val="accent1"/>
          </a:solidFill>
          <a:ln w="28575">
            <a:solidFill>
              <a:srgbClr val="000000"/>
            </a:solidFill>
            <a:round/>
            <a:headEnd/>
            <a:tailEnd type="none" w="med" len="lg"/>
          </a:ln>
        </p:spPr>
        <p:txBody>
          <a:bodyPr wrap="none" lIns="64008" tIns="27432" rIns="64008" bIns="27432" anchor="ctr">
            <a:spAutoFit/>
          </a:bodyPr>
          <a:lstStyle/>
          <a:p>
            <a:pPr eaLnBrk="1" hangingPunct="1"/>
            <a:endParaRPr lang="en-US">
              <a:latin typeface="Times New Roman" pitchFamily="18" charset="0"/>
            </a:endParaRPr>
          </a:p>
        </p:txBody>
      </p:sp>
      <p:sp>
        <p:nvSpPr>
          <p:cNvPr id="493600" name="Text Box 35"/>
          <p:cNvSpPr txBox="1">
            <a:spLocks noChangeArrowheads="1"/>
          </p:cNvSpPr>
          <p:nvPr/>
        </p:nvSpPr>
        <p:spPr bwMode="auto">
          <a:xfrm>
            <a:off x="7331075" y="6462713"/>
            <a:ext cx="1584325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sz="1200"/>
              <a:t>Frédo Durand’s slide</a:t>
            </a:r>
          </a:p>
        </p:txBody>
      </p:sp>
    </p:spTree>
    <p:extLst>
      <p:ext uri="{BB962C8B-B14F-4D97-AF65-F5344CB8AC3E}">
        <p14:creationId xmlns="" xmlns:p14="http://schemas.microsoft.com/office/powerpoint/2010/main" val="1570878870"/>
      </p:ext>
    </p:extLst>
  </p:cSld>
  <p:clrMapOvr>
    <a:masterClrMapping/>
  </p:clrMapOvr>
  <p:transition advTm="28500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Line 1"/>
          <p:cNvSpPr>
            <a:spLocks noChangeShapeType="1"/>
          </p:cNvSpPr>
          <p:nvPr/>
        </p:nvSpPr>
        <p:spPr bwMode="auto">
          <a:xfrm>
            <a:off x="685800" y="838200"/>
            <a:ext cx="7772400" cy="1588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990600"/>
          </a:xfrm>
        </p:spPr>
        <p:txBody>
          <a:bodyPr rIns="132080"/>
          <a:lstStyle/>
          <a:p>
            <a:pPr indent="0" eaLnBrk="1" hangingPunct="1"/>
            <a:r>
              <a:rPr lang="en-US" altLang="en-US"/>
              <a:t>Thin lenses</a:t>
            </a:r>
          </a:p>
        </p:txBody>
      </p:sp>
      <p:sp>
        <p:nvSpPr>
          <p:cNvPr id="378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419600"/>
            <a:ext cx="7772400" cy="2133600"/>
          </a:xfrm>
        </p:spPr>
        <p:txBody>
          <a:bodyPr rIns="132080"/>
          <a:lstStyle/>
          <a:p>
            <a:pPr marL="382588" indent="-342900" eaLnBrk="1" hangingPunct="1">
              <a:lnSpc>
                <a:spcPct val="90000"/>
              </a:lnSpc>
            </a:pPr>
            <a:r>
              <a:rPr lang="en-US" altLang="en-US" sz="1800"/>
              <a:t>Thin lens equation:</a:t>
            </a:r>
          </a:p>
          <a:p>
            <a:pPr marL="382588" indent="-342900" eaLnBrk="1" hangingPunct="1">
              <a:lnSpc>
                <a:spcPct val="90000"/>
              </a:lnSpc>
            </a:pPr>
            <a:endParaRPr lang="en-US" altLang="en-US" sz="1800"/>
          </a:p>
          <a:p>
            <a:pPr marL="782638" lvl="1" eaLnBrk="1" hangingPunct="1">
              <a:lnSpc>
                <a:spcPct val="90000"/>
              </a:lnSpc>
              <a:buClr>
                <a:srgbClr val="000000"/>
              </a:buClr>
            </a:pPr>
            <a:endParaRPr lang="en-US" altLang="en-US"/>
          </a:p>
          <a:p>
            <a:pPr marL="782638" lvl="1" eaLnBrk="1" hangingPunct="1">
              <a:lnSpc>
                <a:spcPct val="90000"/>
              </a:lnSpc>
              <a:buClr>
                <a:srgbClr val="000000"/>
              </a:buClr>
            </a:pPr>
            <a:r>
              <a:rPr lang="en-US" altLang="en-US" sz="1600"/>
              <a:t>Any object point satisfying this equation is in focus</a:t>
            </a:r>
          </a:p>
          <a:p>
            <a:pPr marL="782638" lvl="1" eaLnBrk="1" hangingPunct="1">
              <a:lnSpc>
                <a:spcPct val="90000"/>
              </a:lnSpc>
              <a:buClr>
                <a:srgbClr val="000000"/>
              </a:buClr>
            </a:pPr>
            <a:r>
              <a:rPr lang="en-US" altLang="en-US" sz="1600"/>
              <a:t>What is the shape of the focus region?</a:t>
            </a:r>
          </a:p>
          <a:p>
            <a:pPr marL="782638" lvl="1" eaLnBrk="1" hangingPunct="1">
              <a:lnSpc>
                <a:spcPct val="90000"/>
              </a:lnSpc>
              <a:buClr>
                <a:srgbClr val="000000"/>
              </a:buClr>
            </a:pPr>
            <a:r>
              <a:rPr lang="en-US" altLang="en-US" sz="1600"/>
              <a:t>How can we change the focus region?</a:t>
            </a:r>
          </a:p>
        </p:txBody>
      </p:sp>
      <p:pic>
        <p:nvPicPr>
          <p:cNvPr id="41988" name="Picture 4"/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4663" y="4419600"/>
            <a:ext cx="1633537" cy="665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89" name="Picture 5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1013" y="1295400"/>
            <a:ext cx="5792787" cy="301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3228495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Thin lens assumption</a:t>
            </a:r>
          </a:p>
        </p:txBody>
      </p:sp>
      <p:pic>
        <p:nvPicPr>
          <p:cNvPr id="101378" name="Picture 2" descr="http://vid35.files.wordpress.com/2010/06/zoom_lens_optics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20844" t="25543" r="20401" b="7875"/>
          <a:stretch>
            <a:fillRect/>
          </a:stretch>
        </p:blipFill>
        <p:spPr bwMode="auto">
          <a:xfrm>
            <a:off x="3505200" y="2757488"/>
            <a:ext cx="2166938" cy="2027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6"/>
          <p:cNvGrpSpPr>
            <a:grpSpLocks/>
          </p:cNvGrpSpPr>
          <p:nvPr/>
        </p:nvGrpSpPr>
        <p:grpSpPr bwMode="auto">
          <a:xfrm>
            <a:off x="4316413" y="2732088"/>
            <a:ext cx="439737" cy="2078037"/>
            <a:chOff x="7705055" y="3025091"/>
            <a:chExt cx="542007" cy="2220987"/>
          </a:xfrm>
        </p:grpSpPr>
        <p:pic>
          <p:nvPicPr>
            <p:cNvPr id="44051" name="Picture 8" descr="C:\Users\larryz\Pictures\Picture1.png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 l="77914" t="9837" r="-2" b="13004"/>
            <a:stretch>
              <a:fillRect/>
            </a:stretch>
          </p:blipFill>
          <p:spPr bwMode="auto">
            <a:xfrm>
              <a:off x="7976382" y="3025091"/>
              <a:ext cx="270680" cy="21729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4052" name="Picture 8" descr="C:\Users\larryz\Pictures\Picture1.png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 l="77914" t="9837" r="-2" b="13004"/>
            <a:stretch>
              <a:fillRect/>
            </a:stretch>
          </p:blipFill>
          <p:spPr bwMode="auto">
            <a:xfrm rot="10800000">
              <a:off x="7705055" y="3073157"/>
              <a:ext cx="270680" cy="21729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cxnSp>
        <p:nvCxnSpPr>
          <p:cNvPr id="44036" name="Straight Connector 9"/>
          <p:cNvCxnSpPr>
            <a:cxnSpLocks noChangeShapeType="1"/>
          </p:cNvCxnSpPr>
          <p:nvPr/>
        </p:nvCxnSpPr>
        <p:spPr bwMode="auto">
          <a:xfrm>
            <a:off x="2233613" y="3773488"/>
            <a:ext cx="467995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44037" name="Line 9"/>
          <p:cNvSpPr>
            <a:spLocks noChangeShapeType="1"/>
          </p:cNvSpPr>
          <p:nvPr>
            <p:custDataLst>
              <p:tags r:id="rId1"/>
            </p:custDataLst>
          </p:nvPr>
        </p:nvSpPr>
        <p:spPr bwMode="auto">
          <a:xfrm>
            <a:off x="2233613" y="3030538"/>
            <a:ext cx="4670425" cy="1506537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038" name="Tree"/>
          <p:cNvSpPr>
            <a:spLocks noEditPoints="1" noChangeArrowheads="1"/>
          </p:cNvSpPr>
          <p:nvPr/>
        </p:nvSpPr>
        <p:spPr bwMode="auto">
          <a:xfrm>
            <a:off x="1776413" y="3017838"/>
            <a:ext cx="914400" cy="1058862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0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17694720 60000 65536"/>
              <a:gd name="T15" fmla="*/ 11796480 60000 65536"/>
              <a:gd name="T16" fmla="*/ 11796480 60000 65536"/>
              <a:gd name="T17" fmla="*/ 11796480 60000 65536"/>
              <a:gd name="T18" fmla="*/ 0 60000 65536"/>
              <a:gd name="T19" fmla="*/ 0 60000 65536"/>
              <a:gd name="T20" fmla="*/ 0 60000 65536"/>
              <a:gd name="T21" fmla="*/ 761 w 21600"/>
              <a:gd name="T22" fmla="*/ 22454 h 21600"/>
              <a:gd name="T23" fmla="*/ 21069 w 21600"/>
              <a:gd name="T24" fmla="*/ 28282 h 21600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21600" h="21600">
                <a:moveTo>
                  <a:pt x="0" y="18900"/>
                </a:moveTo>
                <a:lnTo>
                  <a:pt x="9257" y="18900"/>
                </a:lnTo>
                <a:lnTo>
                  <a:pt x="9257" y="21600"/>
                </a:lnTo>
                <a:lnTo>
                  <a:pt x="12343" y="21600"/>
                </a:lnTo>
                <a:lnTo>
                  <a:pt x="12343" y="18900"/>
                </a:lnTo>
                <a:lnTo>
                  <a:pt x="21600" y="18900"/>
                </a:lnTo>
                <a:lnTo>
                  <a:pt x="12343" y="12600"/>
                </a:lnTo>
                <a:lnTo>
                  <a:pt x="18514" y="12600"/>
                </a:lnTo>
                <a:lnTo>
                  <a:pt x="12343" y="6300"/>
                </a:lnTo>
                <a:lnTo>
                  <a:pt x="15429" y="6300"/>
                </a:lnTo>
                <a:lnTo>
                  <a:pt x="10800" y="0"/>
                </a:lnTo>
                <a:lnTo>
                  <a:pt x="6171" y="6300"/>
                </a:lnTo>
                <a:lnTo>
                  <a:pt x="9257" y="6300"/>
                </a:lnTo>
                <a:lnTo>
                  <a:pt x="3086" y="12600"/>
                </a:lnTo>
                <a:lnTo>
                  <a:pt x="9257" y="12600"/>
                </a:lnTo>
                <a:lnTo>
                  <a:pt x="0" y="18900"/>
                </a:lnTo>
                <a:close/>
              </a:path>
            </a:pathLst>
          </a:custGeom>
          <a:solidFill>
            <a:srgbClr val="0080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4039" name="Oval 6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2195513" y="2992438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pitchFamily="-84" charset="-128"/>
                <a:sym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pitchFamily="-84" charset="-128"/>
                <a:sym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pitchFamily="-84" charset="-128"/>
                <a:sym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pitchFamily="-84" charset="-128"/>
                <a:sym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pitchFamily="-84" charset="-128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pitchFamily="-84" charset="-128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pitchFamily="-84" charset="-128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pitchFamily="-84" charset="-128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pitchFamily="-84" charset="-128"/>
                <a:sym typeface="Times New Roman" panose="02020603050405020304" pitchFamily="18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4040" name="Line 9"/>
          <p:cNvSpPr>
            <a:spLocks noChangeShapeType="1"/>
          </p:cNvSpPr>
          <p:nvPr>
            <p:custDataLst>
              <p:tags r:id="rId3"/>
            </p:custDataLst>
          </p:nvPr>
        </p:nvSpPr>
        <p:spPr bwMode="auto">
          <a:xfrm flipV="1">
            <a:off x="2233613" y="3016250"/>
            <a:ext cx="2293937" cy="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041" name="Line 10"/>
          <p:cNvSpPr>
            <a:spLocks noChangeShapeType="1"/>
          </p:cNvSpPr>
          <p:nvPr>
            <p:custDataLst>
              <p:tags r:id="rId4"/>
            </p:custDataLst>
          </p:nvPr>
        </p:nvSpPr>
        <p:spPr bwMode="auto">
          <a:xfrm>
            <a:off x="4527550" y="3016250"/>
            <a:ext cx="2376488" cy="1520825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042" name="Oval 29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4494213" y="3729038"/>
            <a:ext cx="88900" cy="889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pitchFamily="-84" charset="-128"/>
                <a:sym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pitchFamily="-84" charset="-128"/>
                <a:sym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pitchFamily="-84" charset="-128"/>
                <a:sym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pitchFamily="-84" charset="-128"/>
                <a:sym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pitchFamily="-84" charset="-128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pitchFamily="-84" charset="-128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pitchFamily="-84" charset="-128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pitchFamily="-84" charset="-128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pitchFamily="-84" charset="-128"/>
                <a:sym typeface="Times New Roman" panose="02020603050405020304" pitchFamily="18" charset="0"/>
              </a:defRPr>
            </a:lvl9pPr>
          </a:lstStyle>
          <a:p>
            <a:pPr eaLnBrk="1" hangingPunct="1"/>
            <a:endParaRPr lang="en-US" altLang="en-US"/>
          </a:p>
        </p:txBody>
      </p:sp>
      <p:cxnSp>
        <p:nvCxnSpPr>
          <p:cNvPr id="17" name="Straight Connector 16"/>
          <p:cNvCxnSpPr>
            <a:cxnSpLocks noChangeShapeType="1"/>
          </p:cNvCxnSpPr>
          <p:nvPr/>
        </p:nvCxnSpPr>
        <p:spPr bwMode="auto">
          <a:xfrm>
            <a:off x="6913563" y="2819400"/>
            <a:ext cx="0" cy="17653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44044" name="Oval 29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5672138" y="3729038"/>
            <a:ext cx="88900" cy="889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pitchFamily="-84" charset="-128"/>
                <a:sym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pitchFamily="-84" charset="-128"/>
                <a:sym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pitchFamily="-84" charset="-128"/>
                <a:sym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pitchFamily="-84" charset="-128"/>
                <a:sym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pitchFamily="-84" charset="-128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pitchFamily="-84" charset="-128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pitchFamily="-84" charset="-128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pitchFamily="-84" charset="-128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pitchFamily="-84" charset="-128"/>
                <a:sym typeface="Times New Roman" panose="02020603050405020304" pitchFamily="18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4045" name="TextBox 26"/>
          <p:cNvSpPr txBox="1">
            <a:spLocks noChangeArrowheads="1"/>
          </p:cNvSpPr>
          <p:nvPr/>
        </p:nvSpPr>
        <p:spPr bwMode="auto">
          <a:xfrm>
            <a:off x="6553200" y="2347913"/>
            <a:ext cx="838200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pitchFamily="-84" charset="-128"/>
                <a:sym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pitchFamily="-84" charset="-128"/>
                <a:sym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pitchFamily="-84" charset="-128"/>
                <a:sym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pitchFamily="-84" charset="-128"/>
                <a:sym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pitchFamily="-84" charset="-128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pitchFamily="-84" charset="-128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pitchFamily="-84" charset="-128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pitchFamily="-84" charset="-128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pitchFamily="-84" charset="-128"/>
                <a:sym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Film</a:t>
            </a:r>
          </a:p>
        </p:txBody>
      </p:sp>
      <p:sp>
        <p:nvSpPr>
          <p:cNvPr id="44046" name="TextBox 27"/>
          <p:cNvSpPr txBox="1">
            <a:spLocks noChangeArrowheads="1"/>
          </p:cNvSpPr>
          <p:nvPr/>
        </p:nvSpPr>
        <p:spPr bwMode="auto">
          <a:xfrm>
            <a:off x="1814513" y="2347913"/>
            <a:ext cx="838200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pitchFamily="-84" charset="-128"/>
                <a:sym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pitchFamily="-84" charset="-128"/>
                <a:sym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pitchFamily="-84" charset="-128"/>
                <a:sym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pitchFamily="-84" charset="-128"/>
                <a:sym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pitchFamily="-84" charset="-128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pitchFamily="-84" charset="-128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pitchFamily="-84" charset="-128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pitchFamily="-84" charset="-128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pitchFamily="-84" charset="-128"/>
                <a:sym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Object</a:t>
            </a:r>
          </a:p>
        </p:txBody>
      </p:sp>
      <p:sp>
        <p:nvSpPr>
          <p:cNvPr id="44047" name="TextBox 28"/>
          <p:cNvSpPr txBox="1">
            <a:spLocks noChangeArrowheads="1"/>
          </p:cNvSpPr>
          <p:nvPr/>
        </p:nvSpPr>
        <p:spPr bwMode="auto">
          <a:xfrm>
            <a:off x="4195763" y="2359025"/>
            <a:ext cx="8382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pitchFamily="-84" charset="-128"/>
                <a:sym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pitchFamily="-84" charset="-128"/>
                <a:sym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pitchFamily="-84" charset="-128"/>
                <a:sym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pitchFamily="-84" charset="-128"/>
                <a:sym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pitchFamily="-84" charset="-128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pitchFamily="-84" charset="-128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pitchFamily="-84" charset="-128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pitchFamily="-84" charset="-128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pitchFamily="-84" charset="-128"/>
                <a:sym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Lens</a:t>
            </a:r>
          </a:p>
        </p:txBody>
      </p:sp>
      <p:sp>
        <p:nvSpPr>
          <p:cNvPr id="44048" name="TextBox 29"/>
          <p:cNvSpPr txBox="1">
            <a:spLocks noChangeArrowheads="1"/>
          </p:cNvSpPr>
          <p:nvPr/>
        </p:nvSpPr>
        <p:spPr bwMode="auto">
          <a:xfrm>
            <a:off x="5713413" y="3362325"/>
            <a:ext cx="838200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pitchFamily="-84" charset="-128"/>
                <a:sym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pitchFamily="-84" charset="-128"/>
                <a:sym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pitchFamily="-84" charset="-128"/>
                <a:sym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pitchFamily="-84" charset="-128"/>
                <a:sym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pitchFamily="-84" charset="-128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pitchFamily="-84" charset="-128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pitchFamily="-84" charset="-128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pitchFamily="-84" charset="-128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pitchFamily="-84" charset="-128"/>
                <a:sym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 sz="11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Focal point</a:t>
            </a:r>
          </a:p>
        </p:txBody>
      </p:sp>
      <p:sp>
        <p:nvSpPr>
          <p:cNvPr id="44049" name="TextBox 31"/>
          <p:cNvSpPr txBox="1">
            <a:spLocks noChangeArrowheads="1"/>
          </p:cNvSpPr>
          <p:nvPr/>
        </p:nvSpPr>
        <p:spPr bwMode="auto">
          <a:xfrm>
            <a:off x="990600" y="1295400"/>
            <a:ext cx="53340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pitchFamily="-84" charset="-128"/>
                <a:sym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pitchFamily="-84" charset="-128"/>
                <a:sym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pitchFamily="-84" charset="-128"/>
                <a:sym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pitchFamily="-84" charset="-128"/>
                <a:sym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pitchFamily="-84" charset="-128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pitchFamily="-84" charset="-128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pitchFamily="-84" charset="-128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pitchFamily="-84" charset="-128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pitchFamily="-84" charset="-128"/>
                <a:sym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The thin lens assumption assumes the lens has no thickness, but this isn</a:t>
            </a:r>
            <a:r>
              <a:rPr lang="ja-JP" altLang="en-US"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’</a:t>
            </a:r>
            <a:r>
              <a:rPr lang="en-US" altLang="ja-JP"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t true…</a:t>
            </a:r>
            <a:endParaRPr lang="en-US" altLang="en-US" sz="1600">
              <a:solidFill>
                <a:schemeClr val="tx1"/>
              </a:solidFill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798763" y="5181600"/>
            <a:ext cx="5334000" cy="5842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1600" dirty="0">
                <a:latin typeface="+mn-lt"/>
                <a:ea typeface="+mn-ea"/>
                <a:cs typeface="ヒラギノ明朝 ProN W3" charset="0"/>
                <a:sym typeface="Times New Roman" charset="0"/>
              </a:rPr>
              <a:t>By adding more elements to the lens, the distance at which a scene is in focus can be made roughly planar.</a:t>
            </a:r>
          </a:p>
        </p:txBody>
      </p:sp>
    </p:spTree>
    <p:extLst>
      <p:ext uri="{BB962C8B-B14F-4D97-AF65-F5344CB8AC3E}">
        <p14:creationId xmlns="" xmlns:p14="http://schemas.microsoft.com/office/powerpoint/2010/main" val="3946995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Depth of Field</a:t>
            </a:r>
          </a:p>
        </p:txBody>
      </p:sp>
      <p:pic>
        <p:nvPicPr>
          <p:cNvPr id="237573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1000" y="1600200"/>
            <a:ext cx="5713413" cy="4213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37574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400800" y="1600200"/>
            <a:ext cx="2359025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37575" name="Rectangle 7"/>
          <p:cNvSpPr>
            <a:spLocks noChangeArrowheads="1"/>
          </p:cNvSpPr>
          <p:nvPr/>
        </p:nvSpPr>
        <p:spPr bwMode="auto">
          <a:xfrm>
            <a:off x="1752600" y="5867400"/>
            <a:ext cx="5697538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/>
              <a:t>http://www.cambridgeincolour.com/tutorials/depth-of-field.htm</a:t>
            </a:r>
          </a:p>
        </p:txBody>
      </p:sp>
      <p:sp>
        <p:nvSpPr>
          <p:cNvPr id="237576" name="Text Box 8"/>
          <p:cNvSpPr txBox="1">
            <a:spLocks noChangeArrowheads="1"/>
          </p:cNvSpPr>
          <p:nvPr/>
        </p:nvSpPr>
        <p:spPr bwMode="auto">
          <a:xfrm>
            <a:off x="7543800" y="6324600"/>
            <a:ext cx="1309688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200"/>
              <a:t>Slide by A. Efros</a:t>
            </a:r>
          </a:p>
        </p:txBody>
      </p:sp>
    </p:spTree>
    <p:extLst>
      <p:ext uri="{BB962C8B-B14F-4D97-AF65-F5344CB8AC3E}">
        <p14:creationId xmlns="" xmlns:p14="http://schemas.microsoft.com/office/powerpoint/2010/main" val="23660778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400" cy="1020762"/>
          </a:xfrm>
        </p:spPr>
        <p:txBody>
          <a:bodyPr/>
          <a:lstStyle/>
          <a:p>
            <a:pPr algn="ctr"/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Simple Image Formation</a:t>
            </a:r>
            <a:endParaRPr lang="en-US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Blurred Image because of intersections of rays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19200" y="2185988"/>
            <a:ext cx="7162800" cy="3376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35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How can we control the depth of field?</a:t>
            </a:r>
          </a:p>
        </p:txBody>
      </p:sp>
      <p:sp>
        <p:nvSpPr>
          <p:cNvPr id="2283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953000"/>
            <a:ext cx="7772400" cy="19050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Changing the aperture size affects depth of field</a:t>
            </a:r>
          </a:p>
          <a:p>
            <a:pPr lvl="1"/>
            <a:r>
              <a:rPr lang="en-US" dirty="0"/>
              <a:t>A smaller aperture increases the range in which the object is approximately in focus</a:t>
            </a:r>
          </a:p>
          <a:p>
            <a:pPr lvl="1"/>
            <a:r>
              <a:rPr lang="en-US" dirty="0"/>
              <a:t>But small aperture reduces amount of light – need to increase exposure</a:t>
            </a:r>
          </a:p>
        </p:txBody>
      </p:sp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2224088" y="1447800"/>
            <a:ext cx="4654550" cy="3076575"/>
            <a:chOff x="1401" y="912"/>
            <a:chExt cx="2932" cy="1938"/>
          </a:xfrm>
        </p:grpSpPr>
        <p:pic>
          <p:nvPicPr>
            <p:cNvPr id="228356" name="Picture 4" descr="depth_of_field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401" y="912"/>
              <a:ext cx="2932" cy="1938"/>
            </a:xfrm>
            <a:prstGeom prst="rect">
              <a:avLst/>
            </a:prstGeom>
            <a:noFill/>
          </p:spPr>
        </p:pic>
        <p:sp>
          <p:nvSpPr>
            <p:cNvPr id="228357" name="Line 5"/>
            <p:cNvSpPr>
              <a:spLocks noChangeShapeType="1"/>
            </p:cNvSpPr>
            <p:nvPr/>
          </p:nvSpPr>
          <p:spPr bwMode="auto">
            <a:xfrm>
              <a:off x="4005" y="960"/>
              <a:ext cx="0" cy="76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28358" name="Line 6"/>
            <p:cNvSpPr>
              <a:spLocks noChangeShapeType="1"/>
            </p:cNvSpPr>
            <p:nvPr/>
          </p:nvSpPr>
          <p:spPr bwMode="auto">
            <a:xfrm>
              <a:off x="4005" y="2016"/>
              <a:ext cx="0" cy="76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28360" name="Text Box 8"/>
          <p:cNvSpPr txBox="1">
            <a:spLocks noChangeArrowheads="1"/>
          </p:cNvSpPr>
          <p:nvPr/>
        </p:nvSpPr>
        <p:spPr bwMode="auto">
          <a:xfrm>
            <a:off x="7543800" y="6583363"/>
            <a:ext cx="1309688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200"/>
              <a:t>Slide by A. Efros</a:t>
            </a:r>
          </a:p>
        </p:txBody>
      </p:sp>
    </p:spTree>
    <p:extLst>
      <p:ext uri="{BB962C8B-B14F-4D97-AF65-F5344CB8AC3E}">
        <p14:creationId xmlns="" xmlns:p14="http://schemas.microsoft.com/office/powerpoint/2010/main" val="3456321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8355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452" name="Rectangle 4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Varying the aperture </a:t>
            </a:r>
          </a:p>
        </p:txBody>
      </p:sp>
      <p:pic>
        <p:nvPicPr>
          <p:cNvPr id="232453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24400" y="1447800"/>
            <a:ext cx="3519488" cy="4745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32454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00113" y="1295400"/>
            <a:ext cx="3519487" cy="4897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32455" name="Text Box 7"/>
          <p:cNvSpPr txBox="1">
            <a:spLocks noChangeArrowheads="1"/>
          </p:cNvSpPr>
          <p:nvPr/>
        </p:nvSpPr>
        <p:spPr bwMode="auto">
          <a:xfrm>
            <a:off x="949325" y="5867400"/>
            <a:ext cx="3405188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endParaRPr lang="en-US" sz="2000"/>
          </a:p>
          <a:p>
            <a:pPr algn="ctr"/>
            <a:r>
              <a:rPr lang="en-US" sz="2000"/>
              <a:t>Large aperture  = small DOF</a:t>
            </a:r>
          </a:p>
        </p:txBody>
      </p:sp>
      <p:sp>
        <p:nvSpPr>
          <p:cNvPr id="232456" name="Text Box 8"/>
          <p:cNvSpPr txBox="1">
            <a:spLocks noChangeArrowheads="1"/>
          </p:cNvSpPr>
          <p:nvPr/>
        </p:nvSpPr>
        <p:spPr bwMode="auto">
          <a:xfrm>
            <a:off x="4683125" y="5867400"/>
            <a:ext cx="3294063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endParaRPr lang="en-US" sz="2000"/>
          </a:p>
          <a:p>
            <a:pPr algn="ctr"/>
            <a:r>
              <a:rPr lang="en-US" sz="2000"/>
              <a:t>Small aperture = large DOF</a:t>
            </a:r>
          </a:p>
        </p:txBody>
      </p:sp>
      <p:sp>
        <p:nvSpPr>
          <p:cNvPr id="232457" name="Text Box 9"/>
          <p:cNvSpPr txBox="1">
            <a:spLocks noChangeArrowheads="1"/>
          </p:cNvSpPr>
          <p:nvPr/>
        </p:nvSpPr>
        <p:spPr bwMode="auto">
          <a:xfrm>
            <a:off x="7543800" y="6583363"/>
            <a:ext cx="1309688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200"/>
              <a:t>Slide by A. Efros</a:t>
            </a:r>
          </a:p>
        </p:txBody>
      </p:sp>
    </p:spTree>
    <p:extLst>
      <p:ext uri="{BB962C8B-B14F-4D97-AF65-F5344CB8AC3E}">
        <p14:creationId xmlns="" xmlns:p14="http://schemas.microsoft.com/office/powerpoint/2010/main" val="25019433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>
          <a:xfrm>
            <a:off x="361950" y="125374"/>
            <a:ext cx="8229600" cy="1143000"/>
          </a:xfrm>
        </p:spPr>
        <p:txBody>
          <a:bodyPr/>
          <a:lstStyle/>
          <a:p>
            <a:r>
              <a:rPr lang="en-US" altLang="en-US" dirty="0"/>
              <a:t>Depth of field</a:t>
            </a:r>
          </a:p>
        </p:txBody>
      </p:sp>
      <p:sp>
        <p:nvSpPr>
          <p:cNvPr id="45058" name="Rectangle 3"/>
          <p:cNvSpPr>
            <a:spLocks noGrp="1" noChangeArrowheads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685800" y="4953000"/>
            <a:ext cx="7772400" cy="1219200"/>
          </a:xfrm>
        </p:spPr>
        <p:txBody>
          <a:bodyPr>
            <a:normAutofit lnSpcReduction="10000"/>
          </a:bodyPr>
          <a:lstStyle/>
          <a:p>
            <a:r>
              <a:rPr lang="en-US" altLang="en-US"/>
              <a:t>Changing the aperture size affects depth of field</a:t>
            </a:r>
          </a:p>
          <a:p>
            <a:pPr lvl="1"/>
            <a:r>
              <a:rPr lang="en-US" altLang="en-US"/>
              <a:t>A smaller aperture increases the range in which the object is approximately in focus</a:t>
            </a:r>
          </a:p>
        </p:txBody>
      </p:sp>
      <p:pic>
        <p:nvPicPr>
          <p:cNvPr id="14343" name="Picture 10" descr="At f/32, the background is distracting.">
            <a:hlinkClick r:id="rId20" tooltip="At f/32, the background is distracting."/>
          </p:cNvPr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21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3124200"/>
            <a:ext cx="2190750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60" name="Picture 12" descr="At f/5.6, the flowers are isolated from the background.">
            <a:hlinkClick r:id="rId22" tooltip="At f/5.6, the flowers are isolated from the background."/>
          </p:cNvPr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2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1219200"/>
            <a:ext cx="2190750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061" name="Rectangle 10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6781800" y="2590800"/>
            <a:ext cx="14478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pitchFamily="-84" charset="-128"/>
                <a:sym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pitchFamily="-84" charset="-128"/>
                <a:sym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pitchFamily="-84" charset="-128"/>
                <a:sym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pitchFamily="-84" charset="-128"/>
                <a:sym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pitchFamily="-84" charset="-128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pitchFamily="-84" charset="-128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pitchFamily="-84" charset="-128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pitchFamily="-84" charset="-128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pitchFamily="-84" charset="-128"/>
                <a:sym typeface="Times New Roman" panose="02020603050405020304" pitchFamily="18" charset="0"/>
              </a:defRPr>
            </a:lvl9pPr>
          </a:lstStyle>
          <a:p>
            <a:pPr algn="ctr" eaLnBrk="1" hangingPunct="1"/>
            <a:r>
              <a:rPr lang="en-US" altLang="en-US" sz="2000" i="1">
                <a:latin typeface="Arial" panose="020B0604020202020204" pitchFamily="34" charset="0"/>
              </a:rPr>
              <a:t>f / </a:t>
            </a:r>
            <a:r>
              <a:rPr lang="en-US" altLang="en-US" sz="2000">
                <a:latin typeface="Arial" panose="020B0604020202020204" pitchFamily="34" charset="0"/>
              </a:rPr>
              <a:t>5.6</a:t>
            </a:r>
          </a:p>
        </p:txBody>
      </p:sp>
      <p:sp>
        <p:nvSpPr>
          <p:cNvPr id="12" name="Rectangle 11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6781800" y="4495800"/>
            <a:ext cx="14478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pitchFamily="-84" charset="-128"/>
                <a:sym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pitchFamily="-84" charset="-128"/>
                <a:sym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pitchFamily="-84" charset="-128"/>
                <a:sym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pitchFamily="-84" charset="-128"/>
                <a:sym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pitchFamily="-84" charset="-128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pitchFamily="-84" charset="-128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pitchFamily="-84" charset="-128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pitchFamily="-84" charset="-128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pitchFamily="-84" charset="-128"/>
                <a:sym typeface="Times New Roman" panose="02020603050405020304" pitchFamily="18" charset="0"/>
              </a:defRPr>
            </a:lvl9pPr>
          </a:lstStyle>
          <a:p>
            <a:pPr algn="ctr" eaLnBrk="1" hangingPunct="1"/>
            <a:r>
              <a:rPr lang="en-US" altLang="en-US" sz="2000" i="1">
                <a:latin typeface="Arial" panose="020B0604020202020204" pitchFamily="34" charset="0"/>
              </a:rPr>
              <a:t>f / </a:t>
            </a:r>
            <a:r>
              <a:rPr lang="en-US" altLang="en-US" sz="2000">
                <a:latin typeface="Arial" panose="020B0604020202020204" pitchFamily="34" charset="0"/>
              </a:rPr>
              <a:t>32</a:t>
            </a:r>
          </a:p>
        </p:txBody>
      </p:sp>
      <p:sp>
        <p:nvSpPr>
          <p:cNvPr id="13" name="Rectangle 12"/>
          <p:cNvSpPr/>
          <p:nvPr>
            <p:custDataLst>
              <p:tags r:id="rId7"/>
            </p:custDataLst>
          </p:nvPr>
        </p:nvSpPr>
        <p:spPr>
          <a:xfrm>
            <a:off x="1143000" y="6381750"/>
            <a:ext cx="7162800" cy="36988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US" sz="1800" dirty="0">
                <a:latin typeface="+mn-lt"/>
                <a:ea typeface="+mn-ea"/>
                <a:cs typeface="ヒラギノ明朝 ProN W3" charset="0"/>
                <a:sym typeface="Times New Roman" charset="0"/>
              </a:rPr>
              <a:t>Flower images from Wikipedia   </a:t>
            </a:r>
            <a:r>
              <a:rPr lang="en-US" sz="1400" dirty="0">
                <a:latin typeface="+mn-lt"/>
                <a:ea typeface="+mn-ea"/>
                <a:cs typeface="ヒラギノ明朝 ProN W3" charset="0"/>
                <a:sym typeface="Times New Roman" charset="0"/>
                <a:hlinkClick r:id="rId24"/>
              </a:rPr>
              <a:t>http://en.wikipedia.org/wiki/Depth_of_field</a:t>
            </a:r>
            <a:r>
              <a:rPr lang="en-US" sz="1400" dirty="0">
                <a:latin typeface="+mn-lt"/>
                <a:ea typeface="+mn-ea"/>
                <a:cs typeface="ヒラギノ明朝 ProN W3" charset="0"/>
                <a:sym typeface="Times New Roman" charset="0"/>
              </a:rPr>
              <a:t> </a:t>
            </a:r>
          </a:p>
        </p:txBody>
      </p:sp>
      <p:grpSp>
        <p:nvGrpSpPr>
          <p:cNvPr id="2" name="Group 13"/>
          <p:cNvGrpSpPr>
            <a:grpSpLocks/>
          </p:cNvGrpSpPr>
          <p:nvPr/>
        </p:nvGrpSpPr>
        <p:grpSpPr bwMode="auto">
          <a:xfrm>
            <a:off x="3125788" y="1071563"/>
            <a:ext cx="414337" cy="1844675"/>
            <a:chOff x="7705055" y="3025091"/>
            <a:chExt cx="542007" cy="2220987"/>
          </a:xfrm>
        </p:grpSpPr>
        <p:pic>
          <p:nvPicPr>
            <p:cNvPr id="45108" name="Picture 8" descr="C:\Users\larryz\Pictures\Picture1.png"/>
            <p:cNvPicPr>
              <a:picLocks noChangeAspect="1" noChangeArrowheads="1"/>
            </p:cNvPicPr>
            <p:nvPr/>
          </p:nvPicPr>
          <p:blipFill>
            <a:blip r:embed="rId25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 l="77914" t="9837" r="-2" b="13004"/>
            <a:stretch>
              <a:fillRect/>
            </a:stretch>
          </p:blipFill>
          <p:spPr bwMode="auto">
            <a:xfrm>
              <a:off x="7976382" y="3025091"/>
              <a:ext cx="270680" cy="21729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5109" name="Picture 8" descr="C:\Users\larryz\Pictures\Picture1.png"/>
            <p:cNvPicPr>
              <a:picLocks noChangeAspect="1" noChangeArrowheads="1"/>
            </p:cNvPicPr>
            <p:nvPr/>
          </p:nvPicPr>
          <p:blipFill>
            <a:blip r:embed="rId25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 l="77914" t="9837" r="-2" b="13004"/>
            <a:stretch>
              <a:fillRect/>
            </a:stretch>
          </p:blipFill>
          <p:spPr bwMode="auto">
            <a:xfrm rot="10800000">
              <a:off x="7705055" y="3073157"/>
              <a:ext cx="270680" cy="21729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5065" name="Line 9"/>
          <p:cNvSpPr>
            <a:spLocks noChangeShapeType="1"/>
          </p:cNvSpPr>
          <p:nvPr>
            <p:custDataLst>
              <p:tags r:id="rId8"/>
            </p:custDataLst>
          </p:nvPr>
        </p:nvSpPr>
        <p:spPr bwMode="auto">
          <a:xfrm>
            <a:off x="1166813" y="1995488"/>
            <a:ext cx="4410075" cy="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066" name="Line 10"/>
          <p:cNvSpPr>
            <a:spLocks noChangeShapeType="1"/>
          </p:cNvSpPr>
          <p:nvPr>
            <p:custDataLst>
              <p:tags r:id="rId9"/>
            </p:custDataLst>
          </p:nvPr>
        </p:nvSpPr>
        <p:spPr bwMode="auto">
          <a:xfrm>
            <a:off x="3322638" y="1539875"/>
            <a:ext cx="2243137" cy="4572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067" name="Line 10"/>
          <p:cNvSpPr>
            <a:spLocks noChangeShapeType="1"/>
          </p:cNvSpPr>
          <p:nvPr>
            <p:custDataLst>
              <p:tags r:id="rId10"/>
            </p:custDataLst>
          </p:nvPr>
        </p:nvSpPr>
        <p:spPr bwMode="auto">
          <a:xfrm flipV="1">
            <a:off x="3344863" y="2003425"/>
            <a:ext cx="2220912" cy="430213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068" name="Line 9"/>
          <p:cNvSpPr>
            <a:spLocks noChangeShapeType="1"/>
          </p:cNvSpPr>
          <p:nvPr>
            <p:custDataLst>
              <p:tags r:id="rId11"/>
            </p:custDataLst>
          </p:nvPr>
        </p:nvSpPr>
        <p:spPr bwMode="auto">
          <a:xfrm flipV="1">
            <a:off x="1701800" y="1549400"/>
            <a:ext cx="1624013" cy="447675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cxnSp>
        <p:nvCxnSpPr>
          <p:cNvPr id="45069" name="Straight Connector 24"/>
          <p:cNvCxnSpPr>
            <a:cxnSpLocks noChangeShapeType="1"/>
          </p:cNvCxnSpPr>
          <p:nvPr/>
        </p:nvCxnSpPr>
        <p:spPr bwMode="auto">
          <a:xfrm>
            <a:off x="5568950" y="1236663"/>
            <a:ext cx="0" cy="1566862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45070" name="TextBox 29"/>
          <p:cNvSpPr txBox="1">
            <a:spLocks noChangeArrowheads="1"/>
          </p:cNvSpPr>
          <p:nvPr/>
        </p:nvSpPr>
        <p:spPr bwMode="auto">
          <a:xfrm>
            <a:off x="5230813" y="866775"/>
            <a:ext cx="788987" cy="30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pitchFamily="-84" charset="-128"/>
                <a:sym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pitchFamily="-84" charset="-128"/>
                <a:sym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pitchFamily="-84" charset="-128"/>
                <a:sym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pitchFamily="-84" charset="-128"/>
                <a:sym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pitchFamily="-84" charset="-128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pitchFamily="-84" charset="-128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pitchFamily="-84" charset="-128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pitchFamily="-84" charset="-128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pitchFamily="-84" charset="-128"/>
                <a:sym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Film</a:t>
            </a:r>
          </a:p>
        </p:txBody>
      </p:sp>
      <p:sp>
        <p:nvSpPr>
          <p:cNvPr id="45071" name="Line 9"/>
          <p:cNvSpPr>
            <a:spLocks noChangeShapeType="1"/>
          </p:cNvSpPr>
          <p:nvPr>
            <p:custDataLst>
              <p:tags r:id="rId12"/>
            </p:custDataLst>
          </p:nvPr>
        </p:nvSpPr>
        <p:spPr bwMode="auto">
          <a:xfrm>
            <a:off x="1701800" y="2003425"/>
            <a:ext cx="1643063" cy="430213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cxnSp>
        <p:nvCxnSpPr>
          <p:cNvPr id="45072" name="Straight Connector 35"/>
          <p:cNvCxnSpPr>
            <a:cxnSpLocks noChangeShapeType="1"/>
          </p:cNvCxnSpPr>
          <p:nvPr/>
        </p:nvCxnSpPr>
        <p:spPr bwMode="auto">
          <a:xfrm flipH="1">
            <a:off x="3802063" y="1111250"/>
            <a:ext cx="0" cy="473075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45073" name="Straight Connector 36"/>
          <p:cNvCxnSpPr>
            <a:cxnSpLocks noChangeShapeType="1"/>
          </p:cNvCxnSpPr>
          <p:nvPr/>
        </p:nvCxnSpPr>
        <p:spPr bwMode="auto">
          <a:xfrm>
            <a:off x="3802063" y="2422525"/>
            <a:ext cx="0" cy="465138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45074" name="TextBox 37"/>
          <p:cNvSpPr txBox="1">
            <a:spLocks noChangeArrowheads="1"/>
          </p:cNvSpPr>
          <p:nvPr/>
        </p:nvSpPr>
        <p:spPr bwMode="auto">
          <a:xfrm>
            <a:off x="3573463" y="893763"/>
            <a:ext cx="788987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pitchFamily="-84" charset="-128"/>
                <a:sym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pitchFamily="-84" charset="-128"/>
                <a:sym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pitchFamily="-84" charset="-128"/>
                <a:sym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pitchFamily="-84" charset="-128"/>
                <a:sym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pitchFamily="-84" charset="-128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pitchFamily="-84" charset="-128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pitchFamily="-84" charset="-128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pitchFamily="-84" charset="-128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pitchFamily="-84" charset="-128"/>
                <a:sym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 sz="11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Aperture</a:t>
            </a:r>
          </a:p>
        </p:txBody>
      </p:sp>
      <p:cxnSp>
        <p:nvCxnSpPr>
          <p:cNvPr id="5" name="Straight Connector 4"/>
          <p:cNvCxnSpPr>
            <a:cxnSpLocks noChangeShapeType="1"/>
          </p:cNvCxnSpPr>
          <p:nvPr/>
        </p:nvCxnSpPr>
        <p:spPr bwMode="auto">
          <a:xfrm flipV="1">
            <a:off x="2005013" y="1584325"/>
            <a:ext cx="1339850" cy="412750"/>
          </a:xfrm>
          <a:prstGeom prst="line">
            <a:avLst/>
          </a:prstGeom>
          <a:noFill/>
          <a:ln w="19050">
            <a:solidFill>
              <a:srgbClr val="33CC33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7" name="Straight Arrow Connector 6"/>
          <p:cNvCxnSpPr>
            <a:cxnSpLocks noChangeShapeType="1"/>
          </p:cNvCxnSpPr>
          <p:nvPr/>
        </p:nvCxnSpPr>
        <p:spPr bwMode="auto">
          <a:xfrm>
            <a:off x="3336925" y="1584325"/>
            <a:ext cx="2209800" cy="242888"/>
          </a:xfrm>
          <a:prstGeom prst="straightConnector1">
            <a:avLst/>
          </a:prstGeom>
          <a:noFill/>
          <a:ln w="19050">
            <a:solidFill>
              <a:srgbClr val="33CC33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46" name="Straight Connector 45"/>
          <p:cNvCxnSpPr>
            <a:cxnSpLocks noChangeShapeType="1"/>
          </p:cNvCxnSpPr>
          <p:nvPr/>
        </p:nvCxnSpPr>
        <p:spPr bwMode="auto">
          <a:xfrm>
            <a:off x="2005013" y="1997075"/>
            <a:ext cx="1339850" cy="400050"/>
          </a:xfrm>
          <a:prstGeom prst="line">
            <a:avLst/>
          </a:prstGeom>
          <a:noFill/>
          <a:ln w="19050">
            <a:solidFill>
              <a:srgbClr val="33CC33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49" name="Straight Arrow Connector 48"/>
          <p:cNvCxnSpPr>
            <a:cxnSpLocks noChangeShapeType="1"/>
          </p:cNvCxnSpPr>
          <p:nvPr/>
        </p:nvCxnSpPr>
        <p:spPr bwMode="auto">
          <a:xfrm flipV="1">
            <a:off x="3349625" y="2165350"/>
            <a:ext cx="2203450" cy="231775"/>
          </a:xfrm>
          <a:prstGeom prst="straightConnector1">
            <a:avLst/>
          </a:prstGeom>
          <a:noFill/>
          <a:ln w="19050">
            <a:solidFill>
              <a:srgbClr val="33CC33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72" name="Straight Connector 71"/>
          <p:cNvCxnSpPr>
            <a:cxnSpLocks noChangeShapeType="1"/>
          </p:cNvCxnSpPr>
          <p:nvPr/>
        </p:nvCxnSpPr>
        <p:spPr bwMode="auto">
          <a:xfrm flipV="1">
            <a:off x="1358900" y="1497013"/>
            <a:ext cx="1985963" cy="500062"/>
          </a:xfrm>
          <a:prstGeom prst="line">
            <a:avLst/>
          </a:prstGeom>
          <a:noFill/>
          <a:ln w="19050">
            <a:solidFill>
              <a:srgbClr val="0066FF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75" name="Straight Arrow Connector 74"/>
          <p:cNvCxnSpPr>
            <a:cxnSpLocks noChangeShapeType="1"/>
          </p:cNvCxnSpPr>
          <p:nvPr/>
        </p:nvCxnSpPr>
        <p:spPr bwMode="auto">
          <a:xfrm>
            <a:off x="3336925" y="1497013"/>
            <a:ext cx="2216150" cy="674687"/>
          </a:xfrm>
          <a:prstGeom prst="straightConnector1">
            <a:avLst/>
          </a:prstGeom>
          <a:noFill/>
          <a:ln w="19050">
            <a:solidFill>
              <a:srgbClr val="0066FF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81" name="Straight Connector 80"/>
          <p:cNvCxnSpPr>
            <a:cxnSpLocks noChangeShapeType="1"/>
          </p:cNvCxnSpPr>
          <p:nvPr/>
        </p:nvCxnSpPr>
        <p:spPr bwMode="auto">
          <a:xfrm>
            <a:off x="1358900" y="2003425"/>
            <a:ext cx="1985963" cy="487363"/>
          </a:xfrm>
          <a:prstGeom prst="line">
            <a:avLst/>
          </a:prstGeom>
          <a:noFill/>
          <a:ln w="19050">
            <a:solidFill>
              <a:srgbClr val="0066FF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84" name="Straight Arrow Connector 83"/>
          <p:cNvCxnSpPr>
            <a:cxnSpLocks noChangeShapeType="1"/>
          </p:cNvCxnSpPr>
          <p:nvPr/>
        </p:nvCxnSpPr>
        <p:spPr bwMode="auto">
          <a:xfrm flipV="1">
            <a:off x="3349625" y="1827213"/>
            <a:ext cx="2197100" cy="663575"/>
          </a:xfrm>
          <a:prstGeom prst="straightConnector1">
            <a:avLst/>
          </a:prstGeom>
          <a:noFill/>
          <a:ln w="19050">
            <a:solidFill>
              <a:srgbClr val="0066FF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45083" name="Straight Connector 59"/>
          <p:cNvCxnSpPr>
            <a:cxnSpLocks noChangeShapeType="1"/>
          </p:cNvCxnSpPr>
          <p:nvPr/>
        </p:nvCxnSpPr>
        <p:spPr bwMode="auto">
          <a:xfrm>
            <a:off x="1358900" y="1703388"/>
            <a:ext cx="0" cy="608012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45084" name="Straight Connector 96"/>
          <p:cNvCxnSpPr>
            <a:cxnSpLocks noChangeShapeType="1"/>
          </p:cNvCxnSpPr>
          <p:nvPr/>
        </p:nvCxnSpPr>
        <p:spPr bwMode="auto">
          <a:xfrm>
            <a:off x="2005013" y="1703388"/>
            <a:ext cx="0" cy="608012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45085" name="Tree"/>
          <p:cNvSpPr>
            <a:spLocks noEditPoints="1" noChangeArrowheads="1"/>
          </p:cNvSpPr>
          <p:nvPr/>
        </p:nvSpPr>
        <p:spPr bwMode="auto">
          <a:xfrm>
            <a:off x="1574800" y="1822450"/>
            <a:ext cx="238125" cy="303213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0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17694720 60000 65536"/>
              <a:gd name="T15" fmla="*/ 11796480 60000 65536"/>
              <a:gd name="T16" fmla="*/ 11796480 60000 65536"/>
              <a:gd name="T17" fmla="*/ 11796480 60000 65536"/>
              <a:gd name="T18" fmla="*/ 0 60000 65536"/>
              <a:gd name="T19" fmla="*/ 0 60000 65536"/>
              <a:gd name="T20" fmla="*/ 0 60000 65536"/>
              <a:gd name="T21" fmla="*/ 761 w 21600"/>
              <a:gd name="T22" fmla="*/ 22454 h 21600"/>
              <a:gd name="T23" fmla="*/ 21069 w 21600"/>
              <a:gd name="T24" fmla="*/ 28282 h 21600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21600" h="21600">
                <a:moveTo>
                  <a:pt x="0" y="18900"/>
                </a:moveTo>
                <a:lnTo>
                  <a:pt x="9257" y="18900"/>
                </a:lnTo>
                <a:lnTo>
                  <a:pt x="9257" y="21600"/>
                </a:lnTo>
                <a:lnTo>
                  <a:pt x="12343" y="21600"/>
                </a:lnTo>
                <a:lnTo>
                  <a:pt x="12343" y="18900"/>
                </a:lnTo>
                <a:lnTo>
                  <a:pt x="21600" y="18900"/>
                </a:lnTo>
                <a:lnTo>
                  <a:pt x="12343" y="12600"/>
                </a:lnTo>
                <a:lnTo>
                  <a:pt x="18514" y="12600"/>
                </a:lnTo>
                <a:lnTo>
                  <a:pt x="12343" y="6300"/>
                </a:lnTo>
                <a:lnTo>
                  <a:pt x="15429" y="6300"/>
                </a:lnTo>
                <a:lnTo>
                  <a:pt x="10800" y="0"/>
                </a:lnTo>
                <a:lnTo>
                  <a:pt x="6171" y="6300"/>
                </a:lnTo>
                <a:lnTo>
                  <a:pt x="9257" y="6300"/>
                </a:lnTo>
                <a:lnTo>
                  <a:pt x="3086" y="12600"/>
                </a:lnTo>
                <a:lnTo>
                  <a:pt x="9257" y="12600"/>
                </a:lnTo>
                <a:lnTo>
                  <a:pt x="0" y="18900"/>
                </a:lnTo>
                <a:close/>
              </a:path>
            </a:pathLst>
          </a:custGeom>
          <a:solidFill>
            <a:srgbClr val="0080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grpSp>
        <p:nvGrpSpPr>
          <p:cNvPr id="3" name="Group 123"/>
          <p:cNvGrpSpPr>
            <a:grpSpLocks/>
          </p:cNvGrpSpPr>
          <p:nvPr/>
        </p:nvGrpSpPr>
        <p:grpSpPr bwMode="auto">
          <a:xfrm>
            <a:off x="3125788" y="2990850"/>
            <a:ext cx="414337" cy="1846263"/>
            <a:chOff x="7705055" y="3025091"/>
            <a:chExt cx="542007" cy="2220987"/>
          </a:xfrm>
        </p:grpSpPr>
        <p:pic>
          <p:nvPicPr>
            <p:cNvPr id="45106" name="Picture 8" descr="C:\Users\larryz\Pictures\Picture1.png"/>
            <p:cNvPicPr>
              <a:picLocks noChangeAspect="1" noChangeArrowheads="1"/>
            </p:cNvPicPr>
            <p:nvPr/>
          </p:nvPicPr>
          <p:blipFill>
            <a:blip r:embed="rId25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 l="77914" t="9837" r="-2" b="13004"/>
            <a:stretch>
              <a:fillRect/>
            </a:stretch>
          </p:blipFill>
          <p:spPr bwMode="auto">
            <a:xfrm>
              <a:off x="7976382" y="3025091"/>
              <a:ext cx="270680" cy="21729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5107" name="Picture 8" descr="C:\Users\larryz\Pictures\Picture1.png"/>
            <p:cNvPicPr>
              <a:picLocks noChangeAspect="1" noChangeArrowheads="1"/>
            </p:cNvPicPr>
            <p:nvPr/>
          </p:nvPicPr>
          <p:blipFill>
            <a:blip r:embed="rId25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 l="77914" t="9837" r="-2" b="13004"/>
            <a:stretch>
              <a:fillRect/>
            </a:stretch>
          </p:blipFill>
          <p:spPr bwMode="auto">
            <a:xfrm rot="10800000">
              <a:off x="7705055" y="3073157"/>
              <a:ext cx="270680" cy="21729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25" name="Line 9"/>
          <p:cNvSpPr>
            <a:spLocks noChangeShapeType="1"/>
          </p:cNvSpPr>
          <p:nvPr>
            <p:custDataLst>
              <p:tags r:id="rId13"/>
            </p:custDataLst>
          </p:nvPr>
        </p:nvSpPr>
        <p:spPr bwMode="auto">
          <a:xfrm>
            <a:off x="990600" y="3916363"/>
            <a:ext cx="4586288" cy="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6" name="Line 10"/>
          <p:cNvSpPr>
            <a:spLocks noChangeShapeType="1"/>
          </p:cNvSpPr>
          <p:nvPr>
            <p:custDataLst>
              <p:tags r:id="rId14"/>
            </p:custDataLst>
          </p:nvPr>
        </p:nvSpPr>
        <p:spPr bwMode="auto">
          <a:xfrm>
            <a:off x="3341688" y="3735388"/>
            <a:ext cx="2224087" cy="180975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7" name="Line 10"/>
          <p:cNvSpPr>
            <a:spLocks noChangeShapeType="1"/>
          </p:cNvSpPr>
          <p:nvPr>
            <p:custDataLst>
              <p:tags r:id="rId15"/>
            </p:custDataLst>
          </p:nvPr>
        </p:nvSpPr>
        <p:spPr bwMode="auto">
          <a:xfrm flipV="1">
            <a:off x="3354388" y="3922713"/>
            <a:ext cx="2211387" cy="149225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8" name="Line 9"/>
          <p:cNvSpPr>
            <a:spLocks noChangeShapeType="1"/>
          </p:cNvSpPr>
          <p:nvPr>
            <p:custDataLst>
              <p:tags r:id="rId16"/>
            </p:custDataLst>
          </p:nvPr>
        </p:nvSpPr>
        <p:spPr bwMode="auto">
          <a:xfrm flipV="1">
            <a:off x="1701800" y="3727450"/>
            <a:ext cx="1646238" cy="188913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cxnSp>
        <p:nvCxnSpPr>
          <p:cNvPr id="129" name="Straight Connector 128"/>
          <p:cNvCxnSpPr>
            <a:cxnSpLocks noChangeShapeType="1"/>
          </p:cNvCxnSpPr>
          <p:nvPr/>
        </p:nvCxnSpPr>
        <p:spPr bwMode="auto">
          <a:xfrm>
            <a:off x="5568950" y="3155950"/>
            <a:ext cx="0" cy="156845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131" name="Line 9"/>
          <p:cNvSpPr>
            <a:spLocks noChangeShapeType="1"/>
          </p:cNvSpPr>
          <p:nvPr>
            <p:custDataLst>
              <p:tags r:id="rId17"/>
            </p:custDataLst>
          </p:nvPr>
        </p:nvSpPr>
        <p:spPr bwMode="auto">
          <a:xfrm>
            <a:off x="1701800" y="3922713"/>
            <a:ext cx="1660525" cy="149225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cxnSp>
        <p:nvCxnSpPr>
          <p:cNvPr id="132" name="Straight Connector 131"/>
          <p:cNvCxnSpPr>
            <a:cxnSpLocks noChangeShapeType="1"/>
          </p:cNvCxnSpPr>
          <p:nvPr/>
        </p:nvCxnSpPr>
        <p:spPr bwMode="auto">
          <a:xfrm>
            <a:off x="3802063" y="3032125"/>
            <a:ext cx="0" cy="715963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133" name="Straight Connector 132"/>
          <p:cNvCxnSpPr>
            <a:cxnSpLocks noChangeShapeType="1"/>
          </p:cNvCxnSpPr>
          <p:nvPr/>
        </p:nvCxnSpPr>
        <p:spPr bwMode="auto">
          <a:xfrm>
            <a:off x="3802063" y="4079875"/>
            <a:ext cx="0" cy="727075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135" name="Straight Connector 134"/>
          <p:cNvCxnSpPr>
            <a:cxnSpLocks noChangeShapeType="1"/>
          </p:cNvCxnSpPr>
          <p:nvPr/>
        </p:nvCxnSpPr>
        <p:spPr bwMode="auto">
          <a:xfrm flipV="1">
            <a:off x="2005013" y="3727450"/>
            <a:ext cx="1336675" cy="188913"/>
          </a:xfrm>
          <a:prstGeom prst="line">
            <a:avLst/>
          </a:prstGeom>
          <a:noFill/>
          <a:ln w="19050">
            <a:solidFill>
              <a:srgbClr val="33CC33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136" name="Straight Arrow Connector 135"/>
          <p:cNvCxnSpPr>
            <a:cxnSpLocks noChangeShapeType="1"/>
          </p:cNvCxnSpPr>
          <p:nvPr/>
        </p:nvCxnSpPr>
        <p:spPr bwMode="auto">
          <a:xfrm>
            <a:off x="3348038" y="3735388"/>
            <a:ext cx="2201862" cy="147637"/>
          </a:xfrm>
          <a:prstGeom prst="straightConnector1">
            <a:avLst/>
          </a:prstGeom>
          <a:noFill/>
          <a:ln w="19050">
            <a:solidFill>
              <a:srgbClr val="33CC33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137" name="Straight Connector 136"/>
          <p:cNvCxnSpPr>
            <a:cxnSpLocks noChangeShapeType="1"/>
          </p:cNvCxnSpPr>
          <p:nvPr/>
        </p:nvCxnSpPr>
        <p:spPr bwMode="auto">
          <a:xfrm>
            <a:off x="2005013" y="3916363"/>
            <a:ext cx="1338262" cy="147637"/>
          </a:xfrm>
          <a:prstGeom prst="line">
            <a:avLst/>
          </a:prstGeom>
          <a:noFill/>
          <a:ln w="19050">
            <a:solidFill>
              <a:srgbClr val="33CC33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138" name="Straight Arrow Connector 137"/>
          <p:cNvCxnSpPr>
            <a:cxnSpLocks noChangeShapeType="1"/>
          </p:cNvCxnSpPr>
          <p:nvPr/>
        </p:nvCxnSpPr>
        <p:spPr bwMode="auto">
          <a:xfrm flipV="1">
            <a:off x="3343275" y="3967163"/>
            <a:ext cx="2206625" cy="103187"/>
          </a:xfrm>
          <a:prstGeom prst="straightConnector1">
            <a:avLst/>
          </a:prstGeom>
          <a:noFill/>
          <a:ln w="19050">
            <a:solidFill>
              <a:srgbClr val="33CC33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139" name="Straight Connector 138"/>
          <p:cNvCxnSpPr>
            <a:cxnSpLocks noChangeShapeType="1"/>
          </p:cNvCxnSpPr>
          <p:nvPr/>
        </p:nvCxnSpPr>
        <p:spPr bwMode="auto">
          <a:xfrm flipV="1">
            <a:off x="1358900" y="3713163"/>
            <a:ext cx="1982788" cy="203200"/>
          </a:xfrm>
          <a:prstGeom prst="line">
            <a:avLst/>
          </a:prstGeom>
          <a:noFill/>
          <a:ln w="19050">
            <a:solidFill>
              <a:srgbClr val="0066FF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140" name="Straight Arrow Connector 139"/>
          <p:cNvCxnSpPr>
            <a:cxnSpLocks noChangeShapeType="1"/>
          </p:cNvCxnSpPr>
          <p:nvPr/>
        </p:nvCxnSpPr>
        <p:spPr bwMode="auto">
          <a:xfrm>
            <a:off x="3340100" y="3717925"/>
            <a:ext cx="2224088" cy="255588"/>
          </a:xfrm>
          <a:prstGeom prst="straightConnector1">
            <a:avLst/>
          </a:prstGeom>
          <a:noFill/>
          <a:ln w="19050">
            <a:solidFill>
              <a:srgbClr val="0066FF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141" name="Straight Connector 140"/>
          <p:cNvCxnSpPr>
            <a:cxnSpLocks noChangeShapeType="1"/>
          </p:cNvCxnSpPr>
          <p:nvPr/>
        </p:nvCxnSpPr>
        <p:spPr bwMode="auto">
          <a:xfrm>
            <a:off x="1358900" y="3922713"/>
            <a:ext cx="1990725" cy="166687"/>
          </a:xfrm>
          <a:prstGeom prst="line">
            <a:avLst/>
          </a:prstGeom>
          <a:noFill/>
          <a:ln w="19050">
            <a:solidFill>
              <a:srgbClr val="0066FF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142" name="Straight Arrow Connector 141"/>
          <p:cNvCxnSpPr>
            <a:cxnSpLocks noChangeShapeType="1"/>
          </p:cNvCxnSpPr>
          <p:nvPr/>
        </p:nvCxnSpPr>
        <p:spPr bwMode="auto">
          <a:xfrm flipV="1">
            <a:off x="3346450" y="3868738"/>
            <a:ext cx="2203450" cy="223837"/>
          </a:xfrm>
          <a:prstGeom prst="straightConnector1">
            <a:avLst/>
          </a:prstGeom>
          <a:noFill/>
          <a:ln w="19050">
            <a:solidFill>
              <a:srgbClr val="0066FF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143" name="Straight Connector 142"/>
          <p:cNvCxnSpPr>
            <a:cxnSpLocks noChangeShapeType="1"/>
          </p:cNvCxnSpPr>
          <p:nvPr/>
        </p:nvCxnSpPr>
        <p:spPr bwMode="auto">
          <a:xfrm>
            <a:off x="1066800" y="3624263"/>
            <a:ext cx="0" cy="606425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144" name="Straight Connector 143"/>
          <p:cNvCxnSpPr>
            <a:cxnSpLocks noChangeShapeType="1"/>
          </p:cNvCxnSpPr>
          <p:nvPr/>
        </p:nvCxnSpPr>
        <p:spPr bwMode="auto">
          <a:xfrm>
            <a:off x="2362200" y="3624263"/>
            <a:ext cx="0" cy="606425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145" name="Tree"/>
          <p:cNvSpPr>
            <a:spLocks noEditPoints="1" noChangeArrowheads="1"/>
          </p:cNvSpPr>
          <p:nvPr/>
        </p:nvSpPr>
        <p:spPr bwMode="auto">
          <a:xfrm>
            <a:off x="1574800" y="3743325"/>
            <a:ext cx="238125" cy="301625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0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17694720 60000 65536"/>
              <a:gd name="T15" fmla="*/ 11796480 60000 65536"/>
              <a:gd name="T16" fmla="*/ 11796480 60000 65536"/>
              <a:gd name="T17" fmla="*/ 11796480 60000 65536"/>
              <a:gd name="T18" fmla="*/ 0 60000 65536"/>
              <a:gd name="T19" fmla="*/ 0 60000 65536"/>
              <a:gd name="T20" fmla="*/ 0 60000 65536"/>
              <a:gd name="T21" fmla="*/ 761 w 21600"/>
              <a:gd name="T22" fmla="*/ 22454 h 21600"/>
              <a:gd name="T23" fmla="*/ 21069 w 21600"/>
              <a:gd name="T24" fmla="*/ 28282 h 21600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21600" h="21600">
                <a:moveTo>
                  <a:pt x="0" y="18900"/>
                </a:moveTo>
                <a:lnTo>
                  <a:pt x="9257" y="18900"/>
                </a:lnTo>
                <a:lnTo>
                  <a:pt x="9257" y="21600"/>
                </a:lnTo>
                <a:lnTo>
                  <a:pt x="12343" y="21600"/>
                </a:lnTo>
                <a:lnTo>
                  <a:pt x="12343" y="18900"/>
                </a:lnTo>
                <a:lnTo>
                  <a:pt x="21600" y="18900"/>
                </a:lnTo>
                <a:lnTo>
                  <a:pt x="12343" y="12600"/>
                </a:lnTo>
                <a:lnTo>
                  <a:pt x="18514" y="12600"/>
                </a:lnTo>
                <a:lnTo>
                  <a:pt x="12343" y="6300"/>
                </a:lnTo>
                <a:lnTo>
                  <a:pt x="15429" y="6300"/>
                </a:lnTo>
                <a:lnTo>
                  <a:pt x="10800" y="0"/>
                </a:lnTo>
                <a:lnTo>
                  <a:pt x="6171" y="6300"/>
                </a:lnTo>
                <a:lnTo>
                  <a:pt x="9257" y="6300"/>
                </a:lnTo>
                <a:lnTo>
                  <a:pt x="3086" y="12600"/>
                </a:lnTo>
                <a:lnTo>
                  <a:pt x="9257" y="12600"/>
                </a:lnTo>
                <a:lnTo>
                  <a:pt x="0" y="18900"/>
                </a:lnTo>
                <a:close/>
              </a:path>
            </a:pathLst>
          </a:custGeom>
          <a:solidFill>
            <a:srgbClr val="0080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396181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Focal length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5486400"/>
          </a:xfrm>
        </p:spPr>
        <p:txBody>
          <a:bodyPr/>
          <a:lstStyle/>
          <a:p>
            <a:pPr eaLnBrk="1" hangingPunct="1"/>
            <a:r>
              <a:rPr lang="en-US" altLang="en-US" dirty="0"/>
              <a:t>Can think of as </a:t>
            </a:r>
            <a:r>
              <a:rPr lang="ja-JP" altLang="en-US"/>
              <a:t>“</a:t>
            </a:r>
            <a:r>
              <a:rPr lang="en-US" altLang="ja-JP" dirty="0"/>
              <a:t>zoom</a:t>
            </a:r>
            <a:r>
              <a:rPr lang="ja-JP" altLang="en-US"/>
              <a:t>”</a:t>
            </a:r>
            <a:endParaRPr lang="en-US" altLang="ja-JP" dirty="0"/>
          </a:p>
          <a:p>
            <a:pPr eaLnBrk="1" hangingPunct="1"/>
            <a:endParaRPr lang="en-US" altLang="en-US" dirty="0"/>
          </a:p>
          <a:p>
            <a:pPr eaLnBrk="1" hangingPunct="1"/>
            <a:endParaRPr lang="en-US" altLang="en-US" dirty="0"/>
          </a:p>
          <a:p>
            <a:pPr eaLnBrk="1" hangingPunct="1"/>
            <a:endParaRPr lang="en-US" altLang="en-US" dirty="0"/>
          </a:p>
          <a:p>
            <a:pPr eaLnBrk="1" hangingPunct="1"/>
            <a:endParaRPr lang="en-US" altLang="en-US" dirty="0"/>
          </a:p>
          <a:p>
            <a:pPr eaLnBrk="1" hangingPunct="1"/>
            <a:endParaRPr lang="en-US" altLang="en-US" dirty="0"/>
          </a:p>
          <a:p>
            <a:pPr eaLnBrk="1" hangingPunct="1"/>
            <a:endParaRPr lang="en-US" altLang="en-US" dirty="0"/>
          </a:p>
          <a:p>
            <a:pPr eaLnBrk="1" hangingPunct="1"/>
            <a:endParaRPr lang="en-US" altLang="en-US" dirty="0"/>
          </a:p>
          <a:p>
            <a:pPr eaLnBrk="1" hangingPunct="1"/>
            <a:endParaRPr lang="en-US" altLang="en-US" dirty="0" smtClean="0"/>
          </a:p>
          <a:p>
            <a:pPr eaLnBrk="1" hangingPunct="1"/>
            <a:endParaRPr lang="en-US" altLang="en-US" dirty="0" smtClean="0"/>
          </a:p>
          <a:p>
            <a:pPr eaLnBrk="1" hangingPunct="1"/>
            <a:r>
              <a:rPr lang="en-US" altLang="en-US" dirty="0" smtClean="0"/>
              <a:t>Related </a:t>
            </a:r>
            <a:r>
              <a:rPr lang="en-US" altLang="en-US" dirty="0"/>
              <a:t>to </a:t>
            </a:r>
            <a:r>
              <a:rPr lang="en-US" altLang="en-US" i="1" dirty="0"/>
              <a:t>field of view</a:t>
            </a:r>
            <a:endParaRPr lang="en-US" altLang="en-US" dirty="0"/>
          </a:p>
        </p:txBody>
      </p:sp>
      <p:pic>
        <p:nvPicPr>
          <p:cNvPr id="4648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1905000"/>
            <a:ext cx="2286000" cy="15240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808080">
                <a:alpha val="39998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48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2057400"/>
            <a:ext cx="2286000" cy="15240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808080">
                <a:alpha val="39998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490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3810000"/>
            <a:ext cx="2286000" cy="15240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808080">
                <a:alpha val="39998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4901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3733800"/>
            <a:ext cx="2286000" cy="15240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808080">
                <a:alpha val="39998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8855" name="TextBox 7"/>
          <p:cNvSpPr txBox="1">
            <a:spLocks noChangeArrowheads="1"/>
          </p:cNvSpPr>
          <p:nvPr/>
        </p:nvSpPr>
        <p:spPr bwMode="auto">
          <a:xfrm>
            <a:off x="2794000" y="3581400"/>
            <a:ext cx="7874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pitchFamily="-84" charset="-128"/>
                <a:sym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pitchFamily="-84" charset="-128"/>
                <a:sym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pitchFamily="-84" charset="-128"/>
                <a:sym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pitchFamily="-84" charset="-128"/>
                <a:sym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pitchFamily="-84" charset="-128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pitchFamily="-84" charset="-128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pitchFamily="-84" charset="-128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pitchFamily="-84" charset="-128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pitchFamily="-84" charset="-128"/>
                <a:sym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 sz="1800">
                <a:latin typeface="Calibri" panose="020F0502020204030204" pitchFamily="34" charset="0"/>
                <a:cs typeface="Arial" panose="020B0604020202020204" pitchFamily="34" charset="0"/>
              </a:rPr>
              <a:t>24mm</a:t>
            </a:r>
          </a:p>
        </p:txBody>
      </p:sp>
      <p:sp>
        <p:nvSpPr>
          <p:cNvPr id="78856" name="TextBox 8"/>
          <p:cNvSpPr txBox="1">
            <a:spLocks noChangeArrowheads="1"/>
          </p:cNvSpPr>
          <p:nvPr/>
        </p:nvSpPr>
        <p:spPr bwMode="auto">
          <a:xfrm>
            <a:off x="5410200" y="3581400"/>
            <a:ext cx="7874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pitchFamily="-84" charset="-128"/>
                <a:sym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pitchFamily="-84" charset="-128"/>
                <a:sym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pitchFamily="-84" charset="-128"/>
                <a:sym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pitchFamily="-84" charset="-128"/>
                <a:sym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pitchFamily="-84" charset="-128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pitchFamily="-84" charset="-128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pitchFamily="-84" charset="-128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pitchFamily="-84" charset="-128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pitchFamily="-84" charset="-128"/>
                <a:sym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 sz="1800">
                <a:latin typeface="Calibri" panose="020F0502020204030204" pitchFamily="34" charset="0"/>
                <a:cs typeface="Arial" panose="020B0604020202020204" pitchFamily="34" charset="0"/>
              </a:rPr>
              <a:t>50mm</a:t>
            </a:r>
          </a:p>
        </p:txBody>
      </p:sp>
      <p:sp>
        <p:nvSpPr>
          <p:cNvPr id="78857" name="TextBox 9"/>
          <p:cNvSpPr txBox="1">
            <a:spLocks noChangeArrowheads="1"/>
          </p:cNvSpPr>
          <p:nvPr/>
        </p:nvSpPr>
        <p:spPr bwMode="auto">
          <a:xfrm>
            <a:off x="2743200" y="5726113"/>
            <a:ext cx="9048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pitchFamily="-84" charset="-128"/>
                <a:sym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pitchFamily="-84" charset="-128"/>
                <a:sym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pitchFamily="-84" charset="-128"/>
                <a:sym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pitchFamily="-84" charset="-128"/>
                <a:sym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pitchFamily="-84" charset="-128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pitchFamily="-84" charset="-128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pitchFamily="-84" charset="-128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pitchFamily="-84" charset="-128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pitchFamily="-84" charset="-128"/>
                <a:sym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 sz="1800">
                <a:latin typeface="Calibri" panose="020F0502020204030204" pitchFamily="34" charset="0"/>
                <a:cs typeface="Arial" panose="020B0604020202020204" pitchFamily="34" charset="0"/>
              </a:rPr>
              <a:t>200mm</a:t>
            </a:r>
          </a:p>
        </p:txBody>
      </p:sp>
      <p:sp>
        <p:nvSpPr>
          <p:cNvPr id="78858" name="TextBox 10"/>
          <p:cNvSpPr txBox="1">
            <a:spLocks noChangeArrowheads="1"/>
          </p:cNvSpPr>
          <p:nvPr/>
        </p:nvSpPr>
        <p:spPr bwMode="auto">
          <a:xfrm>
            <a:off x="5410200" y="5715000"/>
            <a:ext cx="9048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pitchFamily="-84" charset="-128"/>
                <a:sym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pitchFamily="-84" charset="-128"/>
                <a:sym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pitchFamily="-84" charset="-128"/>
                <a:sym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pitchFamily="-84" charset="-128"/>
                <a:sym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pitchFamily="-84" charset="-128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pitchFamily="-84" charset="-128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pitchFamily="-84" charset="-128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pitchFamily="-84" charset="-128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pitchFamily="-84" charset="-128"/>
                <a:sym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 sz="1800">
                <a:latin typeface="Calibri" panose="020F0502020204030204" pitchFamily="34" charset="0"/>
                <a:cs typeface="Arial" panose="020B0604020202020204" pitchFamily="34" charset="0"/>
              </a:rPr>
              <a:t>800mm</a:t>
            </a:r>
          </a:p>
        </p:txBody>
      </p:sp>
      <p:pic>
        <p:nvPicPr>
          <p:cNvPr id="485377" name="Picture 1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4953000"/>
            <a:ext cx="1828800" cy="1401763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808080">
                <a:alpha val="39998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5378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2209800"/>
            <a:ext cx="1447800" cy="124777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808080">
                <a:alpha val="39998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4232800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5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85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933" name="Text Box 5"/>
          <p:cNvSpPr txBox="1">
            <a:spLocks noChangeArrowheads="1"/>
          </p:cNvSpPr>
          <p:nvPr/>
        </p:nvSpPr>
        <p:spPr bwMode="auto">
          <a:xfrm>
            <a:off x="2270125" y="2401888"/>
            <a:ext cx="2682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i="1"/>
              <a:t>f</a:t>
            </a:r>
          </a:p>
        </p:txBody>
      </p:sp>
      <p:sp>
        <p:nvSpPr>
          <p:cNvPr id="252934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Field of View</a:t>
            </a:r>
          </a:p>
        </p:txBody>
      </p:sp>
      <p:sp>
        <p:nvSpPr>
          <p:cNvPr id="252935" name="Text Box 7"/>
          <p:cNvSpPr txBox="1">
            <a:spLocks noChangeArrowheads="1"/>
          </p:cNvSpPr>
          <p:nvPr/>
        </p:nvSpPr>
        <p:spPr bwMode="auto">
          <a:xfrm>
            <a:off x="1740621" y="6119236"/>
            <a:ext cx="490378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dirty="0"/>
              <a:t>Smaller FOV = larger Focal Length</a:t>
            </a:r>
          </a:p>
        </p:txBody>
      </p:sp>
      <p:pic>
        <p:nvPicPr>
          <p:cNvPr id="252936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000" y="1219200"/>
            <a:ext cx="7315200" cy="2974975"/>
          </a:xfrm>
          <a:prstGeom prst="rect">
            <a:avLst/>
          </a:prstGeom>
          <a:noFill/>
        </p:spPr>
      </p:pic>
      <p:pic>
        <p:nvPicPr>
          <p:cNvPr id="252937" name="Picture 9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89707" y="4676775"/>
            <a:ext cx="6805613" cy="1419225"/>
          </a:xfrm>
          <a:prstGeom prst="rect">
            <a:avLst/>
          </a:prstGeom>
          <a:noFill/>
        </p:spPr>
      </p:pic>
      <p:sp>
        <p:nvSpPr>
          <p:cNvPr id="252938" name="Text Box 10"/>
          <p:cNvSpPr txBox="1">
            <a:spLocks noChangeArrowheads="1"/>
          </p:cNvSpPr>
          <p:nvPr/>
        </p:nvSpPr>
        <p:spPr bwMode="auto">
          <a:xfrm>
            <a:off x="7543800" y="6583363"/>
            <a:ext cx="1309688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200"/>
              <a:t>Slide by A. Efros</a:t>
            </a:r>
          </a:p>
        </p:txBody>
      </p:sp>
      <p:sp>
        <p:nvSpPr>
          <p:cNvPr id="252939" name="Text Box 11"/>
          <p:cNvSpPr txBox="1">
            <a:spLocks noChangeArrowheads="1"/>
          </p:cNvSpPr>
          <p:nvPr/>
        </p:nvSpPr>
        <p:spPr bwMode="auto">
          <a:xfrm>
            <a:off x="2193925" y="2209800"/>
            <a:ext cx="2682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f</a:t>
            </a:r>
          </a:p>
        </p:txBody>
      </p:sp>
      <p:sp>
        <p:nvSpPr>
          <p:cNvPr id="252940" name="Text Box 12"/>
          <p:cNvSpPr txBox="1">
            <a:spLocks noChangeArrowheads="1"/>
          </p:cNvSpPr>
          <p:nvPr/>
        </p:nvSpPr>
        <p:spPr bwMode="auto">
          <a:xfrm>
            <a:off x="384175" y="4343400"/>
            <a:ext cx="8150225" cy="82232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/>
              <a:t>FOV depends on focal length and size of the camera retina</a:t>
            </a:r>
            <a:br>
              <a:rPr lang="en-US"/>
            </a:br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5012500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04" name="Rectangle 4"/>
          <p:cNvSpPr>
            <a:spLocks noGrp="1" noChangeArrowheads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r>
              <a:rPr lang="en-US" dirty="0"/>
              <a:t>Field of View / Focal Length</a:t>
            </a:r>
          </a:p>
        </p:txBody>
      </p:sp>
      <p:pic>
        <p:nvPicPr>
          <p:cNvPr id="204805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53000" y="990600"/>
            <a:ext cx="2971800" cy="20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4806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953000" y="3810000"/>
            <a:ext cx="2971800" cy="20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04807" name="Text Box 7"/>
          <p:cNvSpPr txBox="1">
            <a:spLocks noChangeArrowheads="1"/>
          </p:cNvSpPr>
          <p:nvPr/>
        </p:nvSpPr>
        <p:spPr bwMode="auto">
          <a:xfrm>
            <a:off x="4953000" y="3048000"/>
            <a:ext cx="22288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800"/>
              <a:t>Large FOV, small f</a:t>
            </a:r>
          </a:p>
          <a:p>
            <a:r>
              <a:rPr lang="en-US" sz="1800"/>
              <a:t>Camera close to car</a:t>
            </a:r>
          </a:p>
        </p:txBody>
      </p:sp>
      <p:sp>
        <p:nvSpPr>
          <p:cNvPr id="204808" name="Text Box 8"/>
          <p:cNvSpPr txBox="1">
            <a:spLocks noChangeArrowheads="1"/>
          </p:cNvSpPr>
          <p:nvPr/>
        </p:nvSpPr>
        <p:spPr bwMode="auto">
          <a:xfrm>
            <a:off x="4953000" y="5943600"/>
            <a:ext cx="26098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800" dirty="0"/>
              <a:t>Small FOV, large f</a:t>
            </a:r>
          </a:p>
          <a:p>
            <a:r>
              <a:rPr lang="en-US" sz="1800" dirty="0"/>
              <a:t>Camera far from the car</a:t>
            </a:r>
          </a:p>
        </p:txBody>
      </p:sp>
      <p:pic>
        <p:nvPicPr>
          <p:cNvPr id="204810" name="Picture 10" descr="wide_angle_telephoto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143000" y="1143000"/>
            <a:ext cx="2997200" cy="4800600"/>
          </a:xfrm>
          <a:prstGeom prst="rect">
            <a:avLst/>
          </a:prstGeom>
          <a:noFill/>
        </p:spPr>
      </p:pic>
      <p:sp>
        <p:nvSpPr>
          <p:cNvPr id="204811" name="Text Box 11"/>
          <p:cNvSpPr txBox="1">
            <a:spLocks noChangeArrowheads="1"/>
          </p:cNvSpPr>
          <p:nvPr/>
        </p:nvSpPr>
        <p:spPr bwMode="auto">
          <a:xfrm>
            <a:off x="6934200" y="6583363"/>
            <a:ext cx="2132013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200"/>
              <a:t>Sources: A. Efros, F. Durand</a:t>
            </a:r>
          </a:p>
        </p:txBody>
      </p:sp>
    </p:spTree>
    <p:extLst>
      <p:ext uri="{BB962C8B-B14F-4D97-AF65-F5344CB8AC3E}">
        <p14:creationId xmlns="" xmlns:p14="http://schemas.microsoft.com/office/powerpoint/2010/main" val="4108406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807" grpId="0"/>
      <p:bldP spid="20480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620" name="Rectangle 4"/>
          <p:cNvSpPr>
            <a:spLocks noGrp="1" noChangeArrowheads="1"/>
          </p:cNvSpPr>
          <p:nvPr>
            <p:ph type="title"/>
          </p:nvPr>
        </p:nvSpPr>
        <p:spPr>
          <a:xfrm>
            <a:off x="914400" y="274638"/>
            <a:ext cx="7772400" cy="868362"/>
          </a:xfrm>
        </p:spPr>
        <p:txBody>
          <a:bodyPr/>
          <a:lstStyle/>
          <a:p>
            <a:r>
              <a:rPr lang="en-US" dirty="0"/>
              <a:t>Field of View (Zoom)</a:t>
            </a:r>
          </a:p>
        </p:txBody>
      </p:sp>
      <p:pic>
        <p:nvPicPr>
          <p:cNvPr id="239621" name="Picture 5"/>
          <p:cNvPicPr>
            <a:picLocks noChangeAspect="1" noChangeArrowheads="1"/>
          </p:cNvPicPr>
          <p:nvPr/>
        </p:nvPicPr>
        <p:blipFill>
          <a:blip r:embed="rId3" cstate="print"/>
          <a:srcRect l="3999"/>
          <a:stretch>
            <a:fillRect/>
          </a:stretch>
        </p:blipFill>
        <p:spPr bwMode="auto">
          <a:xfrm>
            <a:off x="152400" y="1054100"/>
            <a:ext cx="8839200" cy="572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39622" name="Text Box 6"/>
          <p:cNvSpPr txBox="1">
            <a:spLocks noChangeArrowheads="1"/>
          </p:cNvSpPr>
          <p:nvPr/>
        </p:nvSpPr>
        <p:spPr bwMode="auto">
          <a:xfrm>
            <a:off x="7543800" y="6583363"/>
            <a:ext cx="1309688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200"/>
              <a:t>Slide by A. Efros</a:t>
            </a:r>
          </a:p>
        </p:txBody>
      </p:sp>
    </p:spTree>
    <p:extLst>
      <p:ext uri="{BB962C8B-B14F-4D97-AF65-F5344CB8AC3E}">
        <p14:creationId xmlns="" xmlns:p14="http://schemas.microsoft.com/office/powerpoint/2010/main" val="38449557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12" name="Rectangle 4"/>
          <p:cNvSpPr>
            <a:spLocks noGrp="1" noChangeArrowheads="1"/>
          </p:cNvSpPr>
          <p:nvPr>
            <p:ph type="title"/>
          </p:nvPr>
        </p:nvSpPr>
        <p:spPr>
          <a:xfrm>
            <a:off x="914400" y="274638"/>
            <a:ext cx="7772400" cy="792162"/>
          </a:xfrm>
        </p:spPr>
        <p:txBody>
          <a:bodyPr/>
          <a:lstStyle/>
          <a:p>
            <a:r>
              <a:rPr lang="en-US" dirty="0"/>
              <a:t>Field of View (Zoom)</a:t>
            </a:r>
          </a:p>
        </p:txBody>
      </p:sp>
      <p:pic>
        <p:nvPicPr>
          <p:cNvPr id="247813" name="Picture 5"/>
          <p:cNvPicPr>
            <a:picLocks noChangeAspect="1" noChangeArrowheads="1"/>
          </p:cNvPicPr>
          <p:nvPr/>
        </p:nvPicPr>
        <p:blipFill>
          <a:blip r:embed="rId3" cstate="print"/>
          <a:srcRect l="2483"/>
          <a:stretch>
            <a:fillRect/>
          </a:stretch>
        </p:blipFill>
        <p:spPr bwMode="auto">
          <a:xfrm>
            <a:off x="152400" y="1090613"/>
            <a:ext cx="8915400" cy="5653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47814" name="Text Box 6"/>
          <p:cNvSpPr txBox="1">
            <a:spLocks noChangeArrowheads="1"/>
          </p:cNvSpPr>
          <p:nvPr/>
        </p:nvSpPr>
        <p:spPr bwMode="auto">
          <a:xfrm>
            <a:off x="7543800" y="6583363"/>
            <a:ext cx="1309688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200"/>
              <a:t>Slide by A. Efros</a:t>
            </a:r>
          </a:p>
        </p:txBody>
      </p:sp>
    </p:spTree>
    <p:extLst>
      <p:ext uri="{BB962C8B-B14F-4D97-AF65-F5344CB8AC3E}">
        <p14:creationId xmlns="" xmlns:p14="http://schemas.microsoft.com/office/powerpoint/2010/main" val="35049199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429" name="Picture 5" descr="face_wide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" y="1828800"/>
            <a:ext cx="2860675" cy="3513138"/>
          </a:xfrm>
          <a:prstGeom prst="rect">
            <a:avLst/>
          </a:prstGeom>
          <a:noFill/>
        </p:spPr>
      </p:pic>
      <p:pic>
        <p:nvPicPr>
          <p:cNvPr id="359430" name="Picture 6" descr="face_standard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124200" y="1828800"/>
            <a:ext cx="2847975" cy="3500438"/>
          </a:xfrm>
          <a:prstGeom prst="rect">
            <a:avLst/>
          </a:prstGeom>
          <a:noFill/>
        </p:spPr>
      </p:pic>
      <p:pic>
        <p:nvPicPr>
          <p:cNvPr id="359431" name="Picture 7" descr="face_telephoto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096000" y="1828800"/>
            <a:ext cx="2755900" cy="3495675"/>
          </a:xfrm>
          <a:prstGeom prst="rect">
            <a:avLst/>
          </a:prstGeom>
          <a:noFill/>
        </p:spPr>
      </p:pic>
      <p:sp>
        <p:nvSpPr>
          <p:cNvPr id="359433" name="Rectangle 9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Same effect for faces</a:t>
            </a:r>
          </a:p>
        </p:txBody>
      </p:sp>
      <p:grpSp>
        <p:nvGrpSpPr>
          <p:cNvPr id="2" name="Group 14"/>
          <p:cNvGrpSpPr>
            <a:grpSpLocks/>
          </p:cNvGrpSpPr>
          <p:nvPr/>
        </p:nvGrpSpPr>
        <p:grpSpPr bwMode="auto">
          <a:xfrm>
            <a:off x="776288" y="5449888"/>
            <a:ext cx="7453312" cy="493712"/>
            <a:chOff x="489" y="3433"/>
            <a:chExt cx="4695" cy="311"/>
          </a:xfrm>
        </p:grpSpPr>
        <p:sp>
          <p:nvSpPr>
            <p:cNvPr id="359434" name="Text Box 10"/>
            <p:cNvSpPr txBox="1">
              <a:spLocks noChangeArrowheads="1"/>
            </p:cNvSpPr>
            <p:nvPr/>
          </p:nvSpPr>
          <p:spPr bwMode="auto">
            <a:xfrm>
              <a:off x="2448" y="3433"/>
              <a:ext cx="864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/>
                <a:t>standard</a:t>
              </a:r>
            </a:p>
          </p:txBody>
        </p:sp>
        <p:sp>
          <p:nvSpPr>
            <p:cNvPr id="359435" name="Text Box 11"/>
            <p:cNvSpPr txBox="1">
              <a:spLocks noChangeArrowheads="1"/>
            </p:cNvSpPr>
            <p:nvPr/>
          </p:nvSpPr>
          <p:spPr bwMode="auto">
            <a:xfrm>
              <a:off x="489" y="3456"/>
              <a:ext cx="1047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/>
                <a:t>wide-angle</a:t>
              </a:r>
            </a:p>
          </p:txBody>
        </p:sp>
        <p:sp>
          <p:nvSpPr>
            <p:cNvPr id="359436" name="Text Box 12"/>
            <p:cNvSpPr txBox="1">
              <a:spLocks noChangeArrowheads="1"/>
            </p:cNvSpPr>
            <p:nvPr/>
          </p:nvSpPr>
          <p:spPr bwMode="auto">
            <a:xfrm>
              <a:off x="4277" y="3456"/>
              <a:ext cx="907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/>
                <a:t>telephoto</a:t>
              </a:r>
            </a:p>
          </p:txBody>
        </p:sp>
      </p:grpSp>
      <p:sp>
        <p:nvSpPr>
          <p:cNvPr id="359437" name="Text Box 13"/>
          <p:cNvSpPr txBox="1">
            <a:spLocks noChangeArrowheads="1"/>
          </p:cNvSpPr>
          <p:nvPr/>
        </p:nvSpPr>
        <p:spPr bwMode="auto">
          <a:xfrm>
            <a:off x="7543800" y="6583363"/>
            <a:ext cx="1427163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200"/>
              <a:t>Source: F. Durand</a:t>
            </a:r>
          </a:p>
        </p:txBody>
      </p:sp>
    </p:spTree>
    <p:extLst>
      <p:ext uri="{BB962C8B-B14F-4D97-AF65-F5344CB8AC3E}">
        <p14:creationId xmlns="" xmlns:p14="http://schemas.microsoft.com/office/powerpoint/2010/main" val="4034315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81000"/>
            <a:ext cx="7772400" cy="762000"/>
          </a:xfrm>
        </p:spPr>
        <p:txBody>
          <a:bodyPr/>
          <a:lstStyle/>
          <a:p>
            <a:r>
              <a:rPr lang="en-US"/>
              <a:t>Lens systems</a:t>
            </a:r>
          </a:p>
        </p:txBody>
      </p:sp>
      <p:pic>
        <p:nvPicPr>
          <p:cNvPr id="84996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14400" y="1143000"/>
            <a:ext cx="6669088" cy="2336800"/>
          </a:xfrm>
          <a:prstGeom prst="rect">
            <a:avLst/>
          </a:prstGeom>
          <a:noFill/>
        </p:spPr>
      </p:pic>
      <p:sp>
        <p:nvSpPr>
          <p:cNvPr id="84998" name="Text Box 6"/>
          <p:cNvSpPr txBox="1">
            <a:spLocks noChangeArrowheads="1"/>
          </p:cNvSpPr>
          <p:nvPr/>
        </p:nvSpPr>
        <p:spPr bwMode="auto">
          <a:xfrm>
            <a:off x="5334000" y="3733800"/>
            <a:ext cx="3276600" cy="2757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30000"/>
              </a:spcBef>
              <a:buClr>
                <a:srgbClr val="993300"/>
              </a:buClr>
              <a:buFontTx/>
              <a:buChar char="•"/>
            </a:pPr>
            <a:r>
              <a:rPr lang="en-US"/>
              <a:t> A good camera lens may contain 15 elements and cost a thousand dollars</a:t>
            </a:r>
          </a:p>
          <a:p>
            <a:pPr>
              <a:spcBef>
                <a:spcPct val="30000"/>
              </a:spcBef>
              <a:buClr>
                <a:srgbClr val="993300"/>
              </a:buClr>
              <a:buFontTx/>
              <a:buChar char="•"/>
            </a:pPr>
            <a:r>
              <a:rPr lang="en-US"/>
              <a:t> The best modern lenses may contain aspherical elements</a:t>
            </a:r>
          </a:p>
        </p:txBody>
      </p:sp>
      <p:pic>
        <p:nvPicPr>
          <p:cNvPr id="84999" name="Picture 7" descr="lens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000" y="3581400"/>
            <a:ext cx="4391025" cy="30194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10895898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Another scenario with a barrier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5800" y="2133600"/>
            <a:ext cx="7620000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400" cy="1020762"/>
          </a:xfrm>
        </p:spPr>
        <p:txBody>
          <a:bodyPr/>
          <a:lstStyle/>
          <a:p>
            <a:pPr algn="ctr"/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 Image Formation</a:t>
            </a:r>
            <a:endParaRPr lang="en-US" b="1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124" name="Picture 4" descr="hecht-231-a"/>
          <p:cNvPicPr>
            <a:picLocks noChangeAspect="1" noChangeArrowheads="1"/>
          </p:cNvPicPr>
          <p:nvPr/>
        </p:nvPicPr>
        <p:blipFill>
          <a:blip r:embed="rId3" cstate="print">
            <a:lum bright="-26000" contrast="40000"/>
          </a:blip>
          <a:srcRect/>
          <a:stretch>
            <a:fillRect/>
          </a:stretch>
        </p:blipFill>
        <p:spPr bwMode="auto">
          <a:xfrm>
            <a:off x="1662113" y="1793875"/>
            <a:ext cx="5195887" cy="2101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1125" name="Text Box 5"/>
          <p:cNvSpPr txBox="1">
            <a:spLocks noChangeArrowheads="1"/>
          </p:cNvSpPr>
          <p:nvPr/>
        </p:nvSpPr>
        <p:spPr bwMode="auto">
          <a:xfrm>
            <a:off x="1828800" y="3851275"/>
            <a:ext cx="1466850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Bef>
                <a:spcPct val="50000"/>
              </a:spcBef>
              <a:spcAft>
                <a:spcPct val="50000"/>
              </a:spcAft>
            </a:pPr>
            <a:r>
              <a:rPr lang="en-US" sz="1800"/>
              <a:t>No distortion</a:t>
            </a:r>
          </a:p>
        </p:txBody>
      </p:sp>
      <p:sp>
        <p:nvSpPr>
          <p:cNvPr id="261126" name="Text Box 6"/>
          <p:cNvSpPr txBox="1">
            <a:spLocks noChangeArrowheads="1"/>
          </p:cNvSpPr>
          <p:nvPr/>
        </p:nvSpPr>
        <p:spPr bwMode="auto">
          <a:xfrm>
            <a:off x="3657600" y="3851275"/>
            <a:ext cx="1365250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Bef>
                <a:spcPct val="50000"/>
              </a:spcBef>
              <a:spcAft>
                <a:spcPct val="50000"/>
              </a:spcAft>
            </a:pPr>
            <a:r>
              <a:rPr lang="en-US" sz="1800"/>
              <a:t>Pin cushion</a:t>
            </a:r>
          </a:p>
        </p:txBody>
      </p:sp>
      <p:sp>
        <p:nvSpPr>
          <p:cNvPr id="261127" name="Text Box 7"/>
          <p:cNvSpPr txBox="1">
            <a:spLocks noChangeArrowheads="1"/>
          </p:cNvSpPr>
          <p:nvPr/>
        </p:nvSpPr>
        <p:spPr bwMode="auto">
          <a:xfrm>
            <a:off x="5715000" y="3851275"/>
            <a:ext cx="793750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Bef>
                <a:spcPct val="50000"/>
              </a:spcBef>
              <a:spcAft>
                <a:spcPct val="50000"/>
              </a:spcAft>
            </a:pPr>
            <a:r>
              <a:rPr lang="en-US" sz="1800"/>
              <a:t>Barrel</a:t>
            </a:r>
          </a:p>
        </p:txBody>
      </p:sp>
      <p:sp>
        <p:nvSpPr>
          <p:cNvPr id="26112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8229600" cy="762000"/>
          </a:xfrm>
        </p:spPr>
        <p:txBody>
          <a:bodyPr/>
          <a:lstStyle/>
          <a:p>
            <a:r>
              <a:rPr lang="en-US" dirty="0"/>
              <a:t>Radial Distortion</a:t>
            </a:r>
          </a:p>
        </p:txBody>
      </p:sp>
      <p:sp>
        <p:nvSpPr>
          <p:cNvPr id="261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914400"/>
            <a:ext cx="8915400" cy="1981200"/>
          </a:xfrm>
        </p:spPr>
        <p:txBody>
          <a:bodyPr>
            <a:normAutofit/>
          </a:bodyPr>
          <a:lstStyle/>
          <a:p>
            <a:pPr lvl="1"/>
            <a:r>
              <a:rPr lang="en-US" sz="2500" dirty="0"/>
              <a:t>Caused by imperfect lenses</a:t>
            </a:r>
          </a:p>
          <a:p>
            <a:pPr lvl="1"/>
            <a:r>
              <a:rPr lang="en-US" sz="2500" dirty="0"/>
              <a:t>Deviations are most noticeable for rays that pass through the edge of the lens</a:t>
            </a:r>
          </a:p>
        </p:txBody>
      </p:sp>
      <p:pic>
        <p:nvPicPr>
          <p:cNvPr id="261128" name="Picture 8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90800" y="4219575"/>
            <a:ext cx="3810000" cy="2541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24997405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3" name="Line 1"/>
          <p:cNvSpPr>
            <a:spLocks noChangeShapeType="1"/>
          </p:cNvSpPr>
          <p:nvPr/>
        </p:nvSpPr>
        <p:spPr bwMode="auto">
          <a:xfrm>
            <a:off x="685800" y="838200"/>
            <a:ext cx="7772400" cy="1588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499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-48491"/>
            <a:ext cx="8229600" cy="962891"/>
          </a:xfrm>
        </p:spPr>
        <p:txBody>
          <a:bodyPr rIns="132080"/>
          <a:lstStyle/>
          <a:p>
            <a:pPr indent="0" eaLnBrk="1" hangingPunct="1"/>
            <a:r>
              <a:rPr lang="en-US" altLang="en-US" dirty="0"/>
              <a:t>Correcting radial distortion</a:t>
            </a:r>
          </a:p>
        </p:txBody>
      </p:sp>
      <p:sp>
        <p:nvSpPr>
          <p:cNvPr id="849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 rIns="132080"/>
          <a:lstStyle/>
          <a:p>
            <a:pPr marL="382588" indent="-342900" eaLnBrk="1" hangingPunct="1"/>
            <a:endParaRPr lang="en-US" altLang="en-US" dirty="0"/>
          </a:p>
        </p:txBody>
      </p:sp>
      <p:pic>
        <p:nvPicPr>
          <p:cNvPr id="84996" name="Picture 4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032164"/>
            <a:ext cx="3636962" cy="2427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4997" name="Picture 5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6838" y="1032164"/>
            <a:ext cx="5237162" cy="2409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4998" name="Rectangle 6"/>
          <p:cNvSpPr>
            <a:spLocks/>
          </p:cNvSpPr>
          <p:nvPr/>
        </p:nvSpPr>
        <p:spPr bwMode="auto">
          <a:xfrm>
            <a:off x="2286000" y="6248400"/>
            <a:ext cx="4813300" cy="35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40639" bIns="0"/>
          <a:lstStyle>
            <a:lvl1pPr marL="39688" eaLnBrk="0" hangingPunct="0"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pitchFamily="-84" charset="-128"/>
                <a:sym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pitchFamily="-84" charset="-128"/>
                <a:sym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pitchFamily="-84" charset="-128"/>
                <a:sym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pitchFamily="-84" charset="-128"/>
                <a:sym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pitchFamily="-84" charset="-128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pitchFamily="-84" charset="-128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pitchFamily="-84" charset="-128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pitchFamily="-84" charset="-128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pitchFamily="-84" charset="-128"/>
                <a:sym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ts val="1050"/>
              </a:spcBef>
            </a:pPr>
            <a:r>
              <a:rPr lang="en-US" altLang="en-US" sz="1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from </a:t>
            </a:r>
            <a:r>
              <a:rPr lang="en-US" altLang="en-US" sz="1800" u="sng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  <a:hlinkClick r:id="rId4"/>
              </a:rPr>
              <a:t>Helmut Dersch</a:t>
            </a:r>
            <a:endParaRPr lang="en-US" altLang="en-US" sz="1800" u="sng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b="48358"/>
          <a:stretch>
            <a:fillRect/>
          </a:stretch>
        </p:blipFill>
        <p:spPr bwMode="auto">
          <a:xfrm>
            <a:off x="277091" y="3459452"/>
            <a:ext cx="4192329" cy="27889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Content Placeholder 5"/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51627"/>
          <a:stretch>
            <a:fillRect/>
          </a:stretch>
        </p:blipFill>
        <p:spPr bwMode="auto">
          <a:xfrm>
            <a:off x="4638321" y="3459453"/>
            <a:ext cx="4476324" cy="27889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9591095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09" name="Line 1"/>
          <p:cNvSpPr>
            <a:spLocks noChangeShapeType="1"/>
          </p:cNvSpPr>
          <p:nvPr/>
        </p:nvSpPr>
        <p:spPr bwMode="auto">
          <a:xfrm>
            <a:off x="685800" y="838200"/>
            <a:ext cx="7772400" cy="1588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94210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990600"/>
          </a:xfrm>
        </p:spPr>
        <p:txBody>
          <a:bodyPr rIns="132080"/>
          <a:lstStyle/>
          <a:p>
            <a:pPr indent="0" eaLnBrk="1" hangingPunct="1"/>
            <a:r>
              <a:rPr lang="en-US" altLang="en-US"/>
              <a:t>Other Types of Distortion</a:t>
            </a:r>
          </a:p>
        </p:txBody>
      </p:sp>
      <p:sp>
        <p:nvSpPr>
          <p:cNvPr id="7" name="Text Box 2"/>
          <p:cNvSpPr txBox="1">
            <a:spLocks noChangeArrowheads="1"/>
          </p:cNvSpPr>
          <p:nvPr/>
        </p:nvSpPr>
        <p:spPr bwMode="auto">
          <a:xfrm>
            <a:off x="1211263" y="3271838"/>
            <a:ext cx="23018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pitchFamily="-84" charset="-128"/>
                <a:sym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pitchFamily="-84" charset="-128"/>
                <a:sym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pitchFamily="-84" charset="-128"/>
                <a:sym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pitchFamily="-84" charset="-128"/>
                <a:sym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pitchFamily="-84" charset="-128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pitchFamily="-84" charset="-128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pitchFamily="-84" charset="-128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pitchFamily="-84" charset="-128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pitchFamily="-84" charset="-128"/>
                <a:sym typeface="Times New Roman" panose="02020603050405020304" pitchFamily="18" charset="0"/>
              </a:defRPr>
            </a:lvl9pPr>
          </a:lstStyle>
          <a:p>
            <a:pPr algn="ctr" eaLnBrk="1" hangingPunct="1"/>
            <a:r>
              <a:rPr lang="en-US" altLang="en-US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Lens Vignetting</a:t>
            </a:r>
          </a:p>
        </p:txBody>
      </p:sp>
      <p:pic>
        <p:nvPicPr>
          <p:cNvPr id="9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5075" y="990600"/>
            <a:ext cx="3260725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 Box 2"/>
          <p:cNvSpPr txBox="1">
            <a:spLocks noChangeArrowheads="1"/>
          </p:cNvSpPr>
          <p:nvPr/>
        </p:nvSpPr>
        <p:spPr bwMode="auto">
          <a:xfrm>
            <a:off x="5060950" y="3271838"/>
            <a:ext cx="32289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pitchFamily="-84" charset="-128"/>
                <a:sym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pitchFamily="-84" charset="-128"/>
                <a:sym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pitchFamily="-84" charset="-128"/>
                <a:sym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pitchFamily="-84" charset="-128"/>
                <a:sym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pitchFamily="-84" charset="-128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pitchFamily="-84" charset="-128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pitchFamily="-84" charset="-128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pitchFamily="-84" charset="-128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pitchFamily="-84" charset="-128"/>
                <a:sym typeface="Times New Roman" panose="02020603050405020304" pitchFamily="18" charset="0"/>
              </a:defRPr>
            </a:lvl9pPr>
          </a:lstStyle>
          <a:p>
            <a:pPr algn="ctr" eaLnBrk="1" hangingPunct="1"/>
            <a:r>
              <a:rPr lang="en-US" altLang="en-US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Chromatic Aberrations</a:t>
            </a:r>
          </a:p>
        </p:txBody>
      </p:sp>
      <p:pic>
        <p:nvPicPr>
          <p:cNvPr id="11" name="Picture 9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3805238"/>
            <a:ext cx="304165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4216" name="Text Box 2"/>
          <p:cNvSpPr txBox="1">
            <a:spLocks noChangeArrowheads="1"/>
          </p:cNvSpPr>
          <p:nvPr/>
        </p:nvSpPr>
        <p:spPr bwMode="auto">
          <a:xfrm>
            <a:off x="4983163" y="6473825"/>
            <a:ext cx="408463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pitchFamily="-84" charset="-128"/>
                <a:sym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pitchFamily="-84" charset="-128"/>
                <a:sym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pitchFamily="-84" charset="-128"/>
                <a:sym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pitchFamily="-84" charset="-128"/>
                <a:sym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pitchFamily="-84" charset="-128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pitchFamily="-84" charset="-128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pitchFamily="-84" charset="-128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pitchFamily="-84" charset="-128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pitchFamily="-84" charset="-128"/>
                <a:sym typeface="Times New Roman" panose="02020603050405020304" pitchFamily="18" charset="0"/>
              </a:defRPr>
            </a:lvl9pPr>
          </a:lstStyle>
          <a:p>
            <a:pPr algn="ctr" eaLnBrk="1" hangingPunct="1"/>
            <a:r>
              <a:rPr lang="en-US" altLang="en-US"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[Slide adapted from Srinivasa Narasimhan]</a:t>
            </a:r>
          </a:p>
        </p:txBody>
      </p:sp>
      <p:sp>
        <p:nvSpPr>
          <p:cNvPr id="13" name="Text Box 2"/>
          <p:cNvSpPr txBox="1">
            <a:spLocks noChangeArrowheads="1"/>
          </p:cNvSpPr>
          <p:nvPr/>
        </p:nvSpPr>
        <p:spPr bwMode="auto">
          <a:xfrm>
            <a:off x="3665538" y="6015038"/>
            <a:ext cx="1690687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pitchFamily="-84" charset="-128"/>
                <a:sym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pitchFamily="-84" charset="-128"/>
                <a:sym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pitchFamily="-84" charset="-128"/>
                <a:sym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pitchFamily="-84" charset="-128"/>
                <a:sym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pitchFamily="-84" charset="-128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pitchFamily="-84" charset="-128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pitchFamily="-84" charset="-128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pitchFamily="-84" charset="-128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ヒラギノ明朝 ProN W3" pitchFamily="-84" charset="-128"/>
                <a:sym typeface="Times New Roman" panose="02020603050405020304" pitchFamily="18" charset="0"/>
              </a:defRPr>
            </a:lvl9pPr>
          </a:lstStyle>
          <a:p>
            <a:pPr algn="ctr" eaLnBrk="1" hangingPunct="1"/>
            <a:r>
              <a:rPr lang="en-US" altLang="en-US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Lens Glare</a:t>
            </a:r>
          </a:p>
        </p:txBody>
      </p:sp>
      <p:pic>
        <p:nvPicPr>
          <p:cNvPr id="2" name="Picture 68">
            <a:extLst>
              <a:ext uri="{FF2B5EF4-FFF2-40B4-BE49-F238E27FC236}">
                <a16:creationId xmlns="" xmlns:a16="http://schemas.microsoft.com/office/drawing/2014/main" id="{53F7BBB5-23D4-197D-84E3-46C4F69C54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lum contrast="30000"/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990600"/>
            <a:ext cx="304800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547304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13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05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8229600" cy="762000"/>
          </a:xfrm>
        </p:spPr>
        <p:txBody>
          <a:bodyPr/>
          <a:lstStyle/>
          <a:p>
            <a:r>
              <a:rPr lang="en-US" dirty="0"/>
              <a:t>Lens Flaws: Chromatic Aberration</a:t>
            </a:r>
          </a:p>
        </p:txBody>
      </p:sp>
      <p:sp>
        <p:nvSpPr>
          <p:cNvPr id="2580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914400"/>
            <a:ext cx="8458200" cy="5257800"/>
          </a:xfrm>
        </p:spPr>
        <p:txBody>
          <a:bodyPr/>
          <a:lstStyle/>
          <a:p>
            <a:r>
              <a:rPr lang="en-US"/>
              <a:t>Lens has different refractive indices for different wavelengths: causes color fringing</a:t>
            </a:r>
          </a:p>
        </p:txBody>
      </p:sp>
      <p:pic>
        <p:nvPicPr>
          <p:cNvPr id="258053" name="Picture 5" descr="chrom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57475" y="1981200"/>
            <a:ext cx="4048125" cy="1909763"/>
          </a:xfrm>
          <a:prstGeom prst="rect">
            <a:avLst/>
          </a:prstGeom>
          <a:noFill/>
        </p:spPr>
      </p:pic>
      <p:sp>
        <p:nvSpPr>
          <p:cNvPr id="258054" name="Text Box 6"/>
          <p:cNvSpPr txBox="1">
            <a:spLocks noChangeArrowheads="1"/>
          </p:cNvSpPr>
          <p:nvPr/>
        </p:nvSpPr>
        <p:spPr bwMode="auto">
          <a:xfrm>
            <a:off x="1143000" y="3962400"/>
            <a:ext cx="2592388" cy="457200"/>
          </a:xfrm>
          <a:prstGeom prst="rect">
            <a:avLst/>
          </a:prstGeom>
          <a:noFill/>
          <a:ln w="3175">
            <a:noFill/>
            <a:miter lim="800000"/>
            <a:headEnd/>
            <a:tailEnd type="none" w="lg" len="lg"/>
          </a:ln>
          <a:effectLst/>
        </p:spPr>
        <p:txBody>
          <a:bodyPr wrap="none">
            <a:spAutoFit/>
          </a:bodyPr>
          <a:lstStyle/>
          <a:p>
            <a:pPr eaLnBrk="1" hangingPunct="1"/>
            <a:r>
              <a:rPr lang="en-US">
                <a:solidFill>
                  <a:schemeClr val="accent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Near Lens Center</a:t>
            </a:r>
          </a:p>
        </p:txBody>
      </p:sp>
      <p:pic>
        <p:nvPicPr>
          <p:cNvPr id="258055" name="Picture 7" descr="colorAbberYes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953000" y="4400550"/>
            <a:ext cx="3276600" cy="2457450"/>
          </a:xfrm>
          <a:prstGeom prst="rect">
            <a:avLst/>
          </a:prstGeom>
          <a:noFill/>
        </p:spPr>
      </p:pic>
      <p:pic>
        <p:nvPicPr>
          <p:cNvPr id="258056" name="Picture 8" descr="colorAbberNo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143000" y="4400550"/>
            <a:ext cx="3276600" cy="2457450"/>
          </a:xfrm>
          <a:prstGeom prst="rect">
            <a:avLst/>
          </a:prstGeom>
          <a:noFill/>
        </p:spPr>
      </p:pic>
      <p:sp>
        <p:nvSpPr>
          <p:cNvPr id="258057" name="Text Box 9"/>
          <p:cNvSpPr txBox="1">
            <a:spLocks noChangeArrowheads="1"/>
          </p:cNvSpPr>
          <p:nvPr/>
        </p:nvSpPr>
        <p:spPr bwMode="auto">
          <a:xfrm>
            <a:off x="4994275" y="3962400"/>
            <a:ext cx="3235325" cy="457200"/>
          </a:xfrm>
          <a:prstGeom prst="rect">
            <a:avLst/>
          </a:prstGeom>
          <a:noFill/>
          <a:ln w="3175">
            <a:noFill/>
            <a:miter lim="800000"/>
            <a:headEnd/>
            <a:tailEnd type="none" w="lg" len="lg"/>
          </a:ln>
          <a:effectLst/>
        </p:spPr>
        <p:txBody>
          <a:bodyPr wrap="none">
            <a:spAutoFit/>
          </a:bodyPr>
          <a:lstStyle/>
          <a:p>
            <a:pPr eaLnBrk="1" hangingPunct="1"/>
            <a:r>
              <a:rPr lang="en-US">
                <a:solidFill>
                  <a:schemeClr val="accent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Near Lens Outer Edge</a:t>
            </a:r>
          </a:p>
        </p:txBody>
      </p:sp>
    </p:spTree>
    <p:extLst>
      <p:ext uri="{BB962C8B-B14F-4D97-AF65-F5344CB8AC3E}">
        <p14:creationId xmlns="" xmlns:p14="http://schemas.microsoft.com/office/powerpoint/2010/main" val="40379853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7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Lens flaws: Spherical aberration</a:t>
            </a:r>
          </a:p>
        </p:txBody>
      </p:sp>
      <p:sp>
        <p:nvSpPr>
          <p:cNvPr id="3747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Spherical lenses don’t focus light perfectly</a:t>
            </a:r>
          </a:p>
          <a:p>
            <a:pPr>
              <a:buNone/>
            </a:pPr>
            <a:r>
              <a:rPr lang="en-US" dirty="0"/>
              <a:t>    Rays farther from the optical axis focus closer</a:t>
            </a:r>
          </a:p>
        </p:txBody>
      </p:sp>
      <p:pic>
        <p:nvPicPr>
          <p:cNvPr id="37478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62200" y="3124200"/>
            <a:ext cx="4800600" cy="2120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5559274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8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Lens flaws: Vignetting</a:t>
            </a:r>
          </a:p>
        </p:txBody>
      </p:sp>
      <p:pic>
        <p:nvPicPr>
          <p:cNvPr id="376837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0" y="1371600"/>
            <a:ext cx="4572000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76838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66800" y="3733800"/>
            <a:ext cx="3589338" cy="2689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76839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800600" y="3711575"/>
            <a:ext cx="3589338" cy="2689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250039562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This NPTEL video can be referenced for this topic.</a:t>
            </a:r>
          </a:p>
          <a:p>
            <a:pPr>
              <a:buNone/>
            </a:pPr>
            <a:r>
              <a:rPr lang="en-US" dirty="0" smtClean="0">
                <a:hlinkClick r:id="rId2"/>
              </a:rPr>
              <a:t>https</a:t>
            </a:r>
            <a:r>
              <a:rPr lang="en-US" dirty="0" smtClean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www.youtube.com/watch?v=Zgv-zQzMkUE</a:t>
            </a:r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algn="ctr">
              <a:buNone/>
            </a:pPr>
            <a:endParaRPr lang="en-US" sz="4400" b="1" dirty="0" smtClean="0"/>
          </a:p>
          <a:p>
            <a:pPr algn="ctr">
              <a:buNone/>
            </a:pPr>
            <a:endParaRPr lang="en-US" sz="4400" b="1" dirty="0" smtClean="0"/>
          </a:p>
          <a:p>
            <a:pPr algn="ctr">
              <a:buNone/>
            </a:pPr>
            <a:r>
              <a:rPr lang="en-US" sz="4400" b="1" dirty="0" smtClean="0"/>
              <a:t>THANK YOU</a:t>
            </a:r>
            <a:endParaRPr lang="en-US" sz="4400" b="1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274638"/>
            <a:ext cx="7772400" cy="792162"/>
          </a:xfrm>
        </p:spPr>
        <p:txBody>
          <a:bodyPr/>
          <a:lstStyle/>
          <a:p>
            <a:pPr algn="ctr"/>
            <a:r>
              <a:rPr lang="en-US" b="1" dirty="0">
                <a:latin typeface="Times New Roman" pitchFamily="18" charset="0"/>
                <a:cs typeface="Times New Roman" pitchFamily="18" charset="0"/>
              </a:rPr>
              <a:t>Pinhole camera model</a:t>
            </a:r>
          </a:p>
        </p:txBody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419600"/>
            <a:ext cx="8229600" cy="19812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Pinhole model:</a:t>
            </a:r>
          </a:p>
          <a:p>
            <a:pPr lvl="1"/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Captures </a:t>
            </a:r>
            <a:r>
              <a:rPr lang="en-US" sz="2200" b="1" dirty="0">
                <a:latin typeface="Times New Roman" pitchFamily="18" charset="0"/>
                <a:cs typeface="Times New Roman" pitchFamily="18" charset="0"/>
              </a:rPr>
              <a:t>pencil of rays</a:t>
            </a:r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 – all rays through a single point</a:t>
            </a:r>
          </a:p>
          <a:p>
            <a:pPr lvl="1"/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The point is called </a:t>
            </a:r>
            <a:r>
              <a:rPr lang="en-US" sz="2200" b="1" dirty="0">
                <a:latin typeface="Times New Roman" pitchFamily="18" charset="0"/>
                <a:cs typeface="Times New Roman" pitchFamily="18" charset="0"/>
              </a:rPr>
              <a:t>Center of Projection (focal point)</a:t>
            </a:r>
          </a:p>
          <a:p>
            <a:pPr lvl="1"/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The image is formed on the </a:t>
            </a:r>
            <a:r>
              <a:rPr lang="en-US" sz="2200" b="1" dirty="0">
                <a:latin typeface="Times New Roman" pitchFamily="18" charset="0"/>
                <a:cs typeface="Times New Roman" pitchFamily="18" charset="0"/>
              </a:rPr>
              <a:t>Image Plane</a:t>
            </a:r>
          </a:p>
        </p:txBody>
      </p:sp>
      <p:pic>
        <p:nvPicPr>
          <p:cNvPr id="51204" name="Picture 4" descr="pinhole_diff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57400" y="1143000"/>
            <a:ext cx="4572000" cy="3024188"/>
          </a:xfrm>
          <a:prstGeom prst="rect">
            <a:avLst/>
          </a:prstGeom>
          <a:noFill/>
        </p:spPr>
      </p:pic>
      <p:sp>
        <p:nvSpPr>
          <p:cNvPr id="51205" name="Text Box 5"/>
          <p:cNvSpPr txBox="1">
            <a:spLocks noChangeArrowheads="1"/>
          </p:cNvSpPr>
          <p:nvPr/>
        </p:nvSpPr>
        <p:spPr bwMode="auto">
          <a:xfrm>
            <a:off x="7543800" y="6583363"/>
            <a:ext cx="1536700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200"/>
              <a:t>Slide by Steve Seitz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1066801"/>
            <a:ext cx="8305799" cy="541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400" cy="715962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 Image Formation</a:t>
            </a:r>
            <a:endParaRPr lang="en-US" b="1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xfrm>
            <a:off x="457200" y="914400"/>
            <a:ext cx="8534400" cy="57150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3600" dirty="0" smtClean="0"/>
              <a:t>	Shrinking the aperture</a:t>
            </a:r>
            <a:endParaRPr lang="en-US" sz="3600" dirty="0"/>
          </a:p>
        </p:txBody>
      </p:sp>
      <p:pic>
        <p:nvPicPr>
          <p:cNvPr id="111619" name="Picture 3" descr="pinhole_diff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47800" y="1524000"/>
            <a:ext cx="6248400" cy="5029200"/>
          </a:xfrm>
          <a:prstGeom prst="rect">
            <a:avLst/>
          </a:prstGeom>
          <a:noFill/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914400" y="274638"/>
            <a:ext cx="7772400" cy="715962"/>
          </a:xfrm>
          <a:prstGeom prst="rect">
            <a:avLst/>
          </a:prstGeom>
        </p:spPr>
        <p:txBody>
          <a:bodyPr bIns="91440" anchor="b" anchorCtr="0">
            <a:normAutofit fontScale="97500"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 Image Formation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3622295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8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52600" y="3124200"/>
            <a:ext cx="6172200" cy="3479800"/>
          </a:xfrm>
          <a:prstGeom prst="rect">
            <a:avLst/>
          </a:prstGeom>
          <a:noFill/>
        </p:spPr>
      </p:pic>
      <p:sp>
        <p:nvSpPr>
          <p:cNvPr id="78851" name="Rectangle 3"/>
          <p:cNvSpPr>
            <a:spLocks noGrp="1" noChangeArrowheads="1"/>
          </p:cNvSpPr>
          <p:nvPr>
            <p:ph type="title"/>
          </p:nvPr>
        </p:nvSpPr>
        <p:spPr>
          <a:xfrm>
            <a:off x="914400" y="274638"/>
            <a:ext cx="7772400" cy="563562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The Reason For Lenses</a:t>
            </a:r>
            <a:endParaRPr lang="en-US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xfrm>
            <a:off x="228600" y="685800"/>
            <a:ext cx="8686800" cy="6019800"/>
          </a:xfrm>
        </p:spPr>
        <p:txBody>
          <a:bodyPr/>
          <a:lstStyle/>
          <a:p>
            <a:pPr algn="just">
              <a:buNone/>
            </a:pPr>
            <a:r>
              <a:rPr lang="en-US" dirty="0" smtClean="0"/>
              <a:t>	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A pinhole camera is a simple camera without a lens but with a tiny aperture (the so-called pinhole). Light from a scene passes through the aperture and projects an inverted image on the opposite side of the box, which is known as the camera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obscura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effect.</a:t>
            </a:r>
          </a:p>
          <a:p>
            <a:pPr algn="just">
              <a:buNone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	Lenses are essential optical elements in image formation, as they allow more light to be captured by the sensor while still maintaining the sharpness of the image</a:t>
            </a:r>
          </a:p>
        </p:txBody>
      </p:sp>
    </p:spTree>
    <p:extLst>
      <p:ext uri="{BB962C8B-B14F-4D97-AF65-F5344CB8AC3E}">
        <p14:creationId xmlns="" xmlns:p14="http://schemas.microsoft.com/office/powerpoint/2010/main" val="18559225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648200"/>
            <a:ext cx="7772400" cy="1524000"/>
          </a:xfrm>
        </p:spPr>
        <p:txBody>
          <a:bodyPr/>
          <a:lstStyle/>
          <a:p>
            <a:r>
              <a:rPr lang="en-US"/>
              <a:t>A lens focuses light onto the film</a:t>
            </a:r>
          </a:p>
          <a:p>
            <a:pPr lvl="1"/>
            <a:r>
              <a:rPr lang="en-US"/>
              <a:t>Rays passing through the center are not deviated</a:t>
            </a:r>
          </a:p>
        </p:txBody>
      </p:sp>
      <p:pic>
        <p:nvPicPr>
          <p:cNvPr id="54276" name="Picture 4" descr="image-lens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54188" y="1752600"/>
            <a:ext cx="5484812" cy="2360613"/>
          </a:xfrm>
          <a:prstGeom prst="rect">
            <a:avLst/>
          </a:prstGeom>
          <a:noFill/>
        </p:spPr>
      </p:pic>
      <p:sp>
        <p:nvSpPr>
          <p:cNvPr id="54303" name="Text Box 31"/>
          <p:cNvSpPr txBox="1">
            <a:spLocks noChangeArrowheads="1"/>
          </p:cNvSpPr>
          <p:nvPr/>
        </p:nvSpPr>
        <p:spPr bwMode="auto">
          <a:xfrm>
            <a:off x="7543800" y="6583363"/>
            <a:ext cx="1536700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200"/>
              <a:t>Slide by Steve Seitz</a:t>
            </a:r>
          </a:p>
        </p:txBody>
      </p:sp>
      <p:grpSp>
        <p:nvGrpSpPr>
          <p:cNvPr id="2" name="Group 41"/>
          <p:cNvGrpSpPr>
            <a:grpSpLocks/>
          </p:cNvGrpSpPr>
          <p:nvPr/>
        </p:nvGrpSpPr>
        <p:grpSpPr bwMode="auto">
          <a:xfrm>
            <a:off x="2271713" y="2271713"/>
            <a:ext cx="4746625" cy="1690687"/>
            <a:chOff x="1431" y="1431"/>
            <a:chExt cx="2990" cy="1065"/>
          </a:xfrm>
        </p:grpSpPr>
        <p:sp>
          <p:nvSpPr>
            <p:cNvPr id="54277" name="Line 5"/>
            <p:cNvSpPr>
              <a:spLocks noChangeShapeType="1"/>
            </p:cNvSpPr>
            <p:nvPr/>
          </p:nvSpPr>
          <p:spPr bwMode="auto">
            <a:xfrm>
              <a:off x="1459" y="1451"/>
              <a:ext cx="2962" cy="1035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54278" name="Oval 6"/>
            <p:cNvSpPr>
              <a:spLocks noChangeArrowheads="1"/>
            </p:cNvSpPr>
            <p:nvPr/>
          </p:nvSpPr>
          <p:spPr bwMode="auto">
            <a:xfrm>
              <a:off x="1431" y="1431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282" name="Line 10"/>
            <p:cNvSpPr>
              <a:spLocks noChangeShapeType="1"/>
            </p:cNvSpPr>
            <p:nvPr/>
          </p:nvSpPr>
          <p:spPr bwMode="auto">
            <a:xfrm>
              <a:off x="2928" y="1584"/>
              <a:ext cx="1493" cy="902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54299" name="Oval 27"/>
            <p:cNvSpPr>
              <a:spLocks noChangeArrowheads="1"/>
            </p:cNvSpPr>
            <p:nvPr/>
          </p:nvSpPr>
          <p:spPr bwMode="auto">
            <a:xfrm>
              <a:off x="2903" y="1932"/>
              <a:ext cx="56" cy="56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281" name="Line 9"/>
            <p:cNvSpPr>
              <a:spLocks noChangeShapeType="1"/>
            </p:cNvSpPr>
            <p:nvPr/>
          </p:nvSpPr>
          <p:spPr bwMode="auto">
            <a:xfrm>
              <a:off x="1459" y="1451"/>
              <a:ext cx="1469" cy="133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grpSp>
          <p:nvGrpSpPr>
            <p:cNvPr id="3" name="Group 11"/>
            <p:cNvGrpSpPr>
              <a:grpSpLocks/>
            </p:cNvGrpSpPr>
            <p:nvPr/>
          </p:nvGrpSpPr>
          <p:grpSpPr bwMode="auto">
            <a:xfrm>
              <a:off x="1459" y="1451"/>
              <a:ext cx="2962" cy="1035"/>
              <a:chOff x="1459" y="1451"/>
              <a:chExt cx="2962" cy="1035"/>
            </a:xfrm>
          </p:grpSpPr>
          <p:grpSp>
            <p:nvGrpSpPr>
              <p:cNvPr id="4" name="Group 12"/>
              <p:cNvGrpSpPr>
                <a:grpSpLocks/>
              </p:cNvGrpSpPr>
              <p:nvPr/>
            </p:nvGrpSpPr>
            <p:grpSpPr bwMode="auto">
              <a:xfrm>
                <a:off x="1459" y="1451"/>
                <a:ext cx="2962" cy="1035"/>
                <a:chOff x="1459" y="1451"/>
                <a:chExt cx="2962" cy="1035"/>
              </a:xfrm>
            </p:grpSpPr>
            <p:sp>
              <p:nvSpPr>
                <p:cNvPr id="54285" name="Line 13"/>
                <p:cNvSpPr>
                  <a:spLocks noChangeShapeType="1"/>
                </p:cNvSpPr>
                <p:nvPr/>
              </p:nvSpPr>
              <p:spPr bwMode="auto">
                <a:xfrm>
                  <a:off x="1459" y="1451"/>
                  <a:ext cx="1465" cy="235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4286" name="Line 14"/>
                <p:cNvSpPr>
                  <a:spLocks noChangeShapeType="1"/>
                </p:cNvSpPr>
                <p:nvPr/>
              </p:nvSpPr>
              <p:spPr bwMode="auto">
                <a:xfrm>
                  <a:off x="2924" y="1686"/>
                  <a:ext cx="1497" cy="80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 type="triangle" w="med" len="med"/>
                </a:ln>
                <a:effectLst/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5" name="Group 15"/>
              <p:cNvGrpSpPr>
                <a:grpSpLocks/>
              </p:cNvGrpSpPr>
              <p:nvPr/>
            </p:nvGrpSpPr>
            <p:grpSpPr bwMode="auto">
              <a:xfrm>
                <a:off x="1459" y="1451"/>
                <a:ext cx="2962" cy="1035"/>
                <a:chOff x="1459" y="1451"/>
                <a:chExt cx="2962" cy="1035"/>
              </a:xfrm>
            </p:grpSpPr>
            <p:sp>
              <p:nvSpPr>
                <p:cNvPr id="54288" name="Line 16"/>
                <p:cNvSpPr>
                  <a:spLocks noChangeShapeType="1"/>
                </p:cNvSpPr>
                <p:nvPr/>
              </p:nvSpPr>
              <p:spPr bwMode="auto">
                <a:xfrm>
                  <a:off x="1459" y="1451"/>
                  <a:ext cx="1465" cy="363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4289" name="Line 17"/>
                <p:cNvSpPr>
                  <a:spLocks noChangeShapeType="1"/>
                </p:cNvSpPr>
                <p:nvPr/>
              </p:nvSpPr>
              <p:spPr bwMode="auto">
                <a:xfrm>
                  <a:off x="2924" y="1814"/>
                  <a:ext cx="1497" cy="672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 type="triangle" w="med" len="med"/>
                </a:ln>
                <a:effectLst/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sp>
          <p:nvSpPr>
            <p:cNvPr id="54305" name="Line 33"/>
            <p:cNvSpPr>
              <a:spLocks noChangeShapeType="1"/>
            </p:cNvSpPr>
            <p:nvPr/>
          </p:nvSpPr>
          <p:spPr bwMode="auto">
            <a:xfrm flipV="1">
              <a:off x="1440" y="1440"/>
              <a:ext cx="1488" cy="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54306" name="Line 34"/>
            <p:cNvSpPr>
              <a:spLocks noChangeShapeType="1"/>
            </p:cNvSpPr>
            <p:nvPr/>
          </p:nvSpPr>
          <p:spPr bwMode="auto">
            <a:xfrm>
              <a:off x="2928" y="1440"/>
              <a:ext cx="1488" cy="1056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1" name="Title 1"/>
          <p:cNvSpPr txBox="1">
            <a:spLocks/>
          </p:cNvSpPr>
          <p:nvPr/>
        </p:nvSpPr>
        <p:spPr>
          <a:xfrm>
            <a:off x="914400" y="274638"/>
            <a:ext cx="7772400" cy="715962"/>
          </a:xfrm>
          <a:prstGeom prst="rect">
            <a:avLst/>
          </a:prstGeom>
        </p:spPr>
        <p:txBody>
          <a:bodyPr bIns="91440" anchor="b" anchorCtr="0">
            <a:normAutofit fontScale="97500"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 Image Formation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423737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4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648200"/>
            <a:ext cx="7772400" cy="15240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A lens focuses light onto the film</a:t>
            </a:r>
          </a:p>
          <a:p>
            <a:pPr lvl="1"/>
            <a:r>
              <a:rPr lang="en-US" dirty="0"/>
              <a:t>Rays passing through the center are not deviated</a:t>
            </a:r>
          </a:p>
          <a:p>
            <a:pPr lvl="1"/>
            <a:r>
              <a:rPr lang="en-US" dirty="0"/>
              <a:t>All parallel rays converge to one point on a plane located at the </a:t>
            </a:r>
            <a:r>
              <a:rPr lang="en-US" i="1" dirty="0"/>
              <a:t>focal length</a:t>
            </a:r>
            <a:r>
              <a:rPr lang="en-US" dirty="0"/>
              <a:t> </a:t>
            </a:r>
            <a:r>
              <a:rPr lang="en-US" i="1" dirty="0"/>
              <a:t>f</a:t>
            </a:r>
          </a:p>
        </p:txBody>
      </p:sp>
      <p:pic>
        <p:nvPicPr>
          <p:cNvPr id="401412" name="Picture 4" descr="image-lens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54188" y="1752600"/>
            <a:ext cx="5484812" cy="2360613"/>
          </a:xfrm>
          <a:prstGeom prst="rect">
            <a:avLst/>
          </a:prstGeom>
          <a:noFill/>
        </p:spPr>
      </p:pic>
      <p:sp>
        <p:nvSpPr>
          <p:cNvPr id="401417" name="Text Box 9"/>
          <p:cNvSpPr txBox="1">
            <a:spLocks noChangeArrowheads="1"/>
          </p:cNvSpPr>
          <p:nvPr/>
        </p:nvSpPr>
        <p:spPr bwMode="auto">
          <a:xfrm>
            <a:off x="7543800" y="6583363"/>
            <a:ext cx="1536700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200"/>
              <a:t>Slide by Steve Seitz</a:t>
            </a:r>
          </a:p>
        </p:txBody>
      </p:sp>
      <p:sp>
        <p:nvSpPr>
          <p:cNvPr id="401420" name="Oval 12"/>
          <p:cNvSpPr>
            <a:spLocks noChangeArrowheads="1"/>
          </p:cNvSpPr>
          <p:nvPr/>
        </p:nvSpPr>
        <p:spPr bwMode="auto">
          <a:xfrm>
            <a:off x="2271713" y="2271713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01421" name="Line 13"/>
          <p:cNvSpPr>
            <a:spLocks noChangeShapeType="1"/>
          </p:cNvSpPr>
          <p:nvPr/>
        </p:nvSpPr>
        <p:spPr bwMode="auto">
          <a:xfrm>
            <a:off x="4648200" y="2514600"/>
            <a:ext cx="1295400" cy="6858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401422" name="Oval 14"/>
          <p:cNvSpPr>
            <a:spLocks noChangeArrowheads="1"/>
          </p:cNvSpPr>
          <p:nvPr/>
        </p:nvSpPr>
        <p:spPr bwMode="auto">
          <a:xfrm>
            <a:off x="4572000" y="3124200"/>
            <a:ext cx="88900" cy="889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01431" name="Line 23"/>
          <p:cNvSpPr>
            <a:spLocks noChangeShapeType="1"/>
          </p:cNvSpPr>
          <p:nvPr/>
        </p:nvSpPr>
        <p:spPr bwMode="auto">
          <a:xfrm flipV="1">
            <a:off x="2286000" y="2286000"/>
            <a:ext cx="2362200" cy="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401432" name="Line 24"/>
          <p:cNvSpPr>
            <a:spLocks noChangeShapeType="1"/>
          </p:cNvSpPr>
          <p:nvPr/>
        </p:nvSpPr>
        <p:spPr bwMode="auto">
          <a:xfrm>
            <a:off x="4648200" y="2286000"/>
            <a:ext cx="1295400" cy="9144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401433" name="Line 25"/>
          <p:cNvSpPr>
            <a:spLocks noChangeShapeType="1"/>
          </p:cNvSpPr>
          <p:nvPr/>
        </p:nvSpPr>
        <p:spPr bwMode="auto">
          <a:xfrm flipV="1">
            <a:off x="2286000" y="2514600"/>
            <a:ext cx="2362200" cy="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401434" name="Line 26"/>
          <p:cNvSpPr>
            <a:spLocks noChangeShapeType="1"/>
          </p:cNvSpPr>
          <p:nvPr/>
        </p:nvSpPr>
        <p:spPr bwMode="auto">
          <a:xfrm flipV="1">
            <a:off x="2286000" y="2743200"/>
            <a:ext cx="2362200" cy="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401435" name="Line 27"/>
          <p:cNvSpPr>
            <a:spLocks noChangeShapeType="1"/>
          </p:cNvSpPr>
          <p:nvPr/>
        </p:nvSpPr>
        <p:spPr bwMode="auto">
          <a:xfrm flipV="1">
            <a:off x="2286000" y="2971800"/>
            <a:ext cx="2362200" cy="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401436" name="Line 28"/>
          <p:cNvSpPr>
            <a:spLocks noChangeShapeType="1"/>
          </p:cNvSpPr>
          <p:nvPr/>
        </p:nvSpPr>
        <p:spPr bwMode="auto">
          <a:xfrm flipV="1">
            <a:off x="2286000" y="3200400"/>
            <a:ext cx="3657600" cy="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401437" name="Line 29"/>
          <p:cNvSpPr>
            <a:spLocks noChangeShapeType="1"/>
          </p:cNvSpPr>
          <p:nvPr/>
        </p:nvSpPr>
        <p:spPr bwMode="auto">
          <a:xfrm flipV="1">
            <a:off x="2286000" y="3429000"/>
            <a:ext cx="2362200" cy="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401438" name="Line 30"/>
          <p:cNvSpPr>
            <a:spLocks noChangeShapeType="1"/>
          </p:cNvSpPr>
          <p:nvPr/>
        </p:nvSpPr>
        <p:spPr bwMode="auto">
          <a:xfrm flipV="1">
            <a:off x="2286000" y="3657600"/>
            <a:ext cx="2362200" cy="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401439" name="Line 31"/>
          <p:cNvSpPr>
            <a:spLocks noChangeShapeType="1"/>
          </p:cNvSpPr>
          <p:nvPr/>
        </p:nvSpPr>
        <p:spPr bwMode="auto">
          <a:xfrm flipV="1">
            <a:off x="2286000" y="3886200"/>
            <a:ext cx="2362200" cy="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401440" name="Line 32"/>
          <p:cNvSpPr>
            <a:spLocks noChangeShapeType="1"/>
          </p:cNvSpPr>
          <p:nvPr/>
        </p:nvSpPr>
        <p:spPr bwMode="auto">
          <a:xfrm flipV="1">
            <a:off x="2286000" y="4114800"/>
            <a:ext cx="2362200" cy="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401441" name="Line 33"/>
          <p:cNvSpPr>
            <a:spLocks noChangeShapeType="1"/>
          </p:cNvSpPr>
          <p:nvPr/>
        </p:nvSpPr>
        <p:spPr bwMode="auto">
          <a:xfrm>
            <a:off x="4648200" y="2743200"/>
            <a:ext cx="1295400" cy="4572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401442" name="Line 34"/>
          <p:cNvSpPr>
            <a:spLocks noChangeShapeType="1"/>
          </p:cNvSpPr>
          <p:nvPr/>
        </p:nvSpPr>
        <p:spPr bwMode="auto">
          <a:xfrm>
            <a:off x="4648200" y="2971800"/>
            <a:ext cx="1295400" cy="2286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401443" name="Line 35"/>
          <p:cNvSpPr>
            <a:spLocks noChangeShapeType="1"/>
          </p:cNvSpPr>
          <p:nvPr/>
        </p:nvSpPr>
        <p:spPr bwMode="auto">
          <a:xfrm flipV="1">
            <a:off x="4648200" y="3200400"/>
            <a:ext cx="1295400" cy="6858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401444" name="Line 36"/>
          <p:cNvSpPr>
            <a:spLocks noChangeShapeType="1"/>
          </p:cNvSpPr>
          <p:nvPr/>
        </p:nvSpPr>
        <p:spPr bwMode="auto">
          <a:xfrm flipV="1">
            <a:off x="4648200" y="3200400"/>
            <a:ext cx="1295400" cy="9144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401445" name="Line 37"/>
          <p:cNvSpPr>
            <a:spLocks noChangeShapeType="1"/>
          </p:cNvSpPr>
          <p:nvPr/>
        </p:nvSpPr>
        <p:spPr bwMode="auto">
          <a:xfrm flipV="1">
            <a:off x="4648200" y="3200400"/>
            <a:ext cx="1295400" cy="4572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401446" name="Line 38"/>
          <p:cNvSpPr>
            <a:spLocks noChangeShapeType="1"/>
          </p:cNvSpPr>
          <p:nvPr/>
        </p:nvSpPr>
        <p:spPr bwMode="auto">
          <a:xfrm flipV="1">
            <a:off x="4648200" y="3200400"/>
            <a:ext cx="1295400" cy="2286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401447" name="Oval 39"/>
          <p:cNvSpPr>
            <a:spLocks noChangeArrowheads="1"/>
          </p:cNvSpPr>
          <p:nvPr/>
        </p:nvSpPr>
        <p:spPr bwMode="auto">
          <a:xfrm>
            <a:off x="5867400" y="3124200"/>
            <a:ext cx="88900" cy="889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01448" name="Text Box 40"/>
          <p:cNvSpPr txBox="1">
            <a:spLocks noChangeArrowheads="1"/>
          </p:cNvSpPr>
          <p:nvPr/>
        </p:nvSpPr>
        <p:spPr bwMode="auto">
          <a:xfrm>
            <a:off x="5622925" y="2498725"/>
            <a:ext cx="1109663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 dirty="0"/>
              <a:t>focal point</a:t>
            </a:r>
          </a:p>
        </p:txBody>
      </p:sp>
      <p:sp>
        <p:nvSpPr>
          <p:cNvPr id="401449" name="Line 41"/>
          <p:cNvSpPr>
            <a:spLocks noChangeShapeType="1"/>
          </p:cNvSpPr>
          <p:nvPr/>
        </p:nvSpPr>
        <p:spPr bwMode="auto">
          <a:xfrm>
            <a:off x="5943600" y="3124200"/>
            <a:ext cx="0" cy="1219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401450" name="Line 42"/>
          <p:cNvSpPr>
            <a:spLocks noChangeShapeType="1"/>
          </p:cNvSpPr>
          <p:nvPr/>
        </p:nvSpPr>
        <p:spPr bwMode="auto">
          <a:xfrm flipH="1">
            <a:off x="4648200" y="4114800"/>
            <a:ext cx="533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401451" name="Line 43"/>
          <p:cNvSpPr>
            <a:spLocks noChangeShapeType="1"/>
          </p:cNvSpPr>
          <p:nvPr/>
        </p:nvSpPr>
        <p:spPr bwMode="auto">
          <a:xfrm>
            <a:off x="5486400" y="4114800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401452" name="Line 44"/>
          <p:cNvSpPr>
            <a:spLocks noChangeShapeType="1"/>
          </p:cNvSpPr>
          <p:nvPr/>
        </p:nvSpPr>
        <p:spPr bwMode="auto">
          <a:xfrm>
            <a:off x="4648200" y="3200400"/>
            <a:ext cx="0" cy="1143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401453" name="Text Box 45"/>
          <p:cNvSpPr txBox="1">
            <a:spLocks noChangeArrowheads="1"/>
          </p:cNvSpPr>
          <p:nvPr/>
        </p:nvSpPr>
        <p:spPr bwMode="auto">
          <a:xfrm>
            <a:off x="5200650" y="3810000"/>
            <a:ext cx="2857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b="1" i="1"/>
              <a:t>f</a:t>
            </a:r>
          </a:p>
        </p:txBody>
      </p:sp>
      <p:sp>
        <p:nvSpPr>
          <p:cNvPr id="401454" name="Line 46"/>
          <p:cNvSpPr>
            <a:spLocks noChangeShapeType="1"/>
          </p:cNvSpPr>
          <p:nvPr/>
        </p:nvSpPr>
        <p:spPr bwMode="auto">
          <a:xfrm flipH="1">
            <a:off x="5943600" y="2819400"/>
            <a:ext cx="2286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4" name="Title 1"/>
          <p:cNvSpPr txBox="1">
            <a:spLocks/>
          </p:cNvSpPr>
          <p:nvPr/>
        </p:nvSpPr>
        <p:spPr>
          <a:xfrm>
            <a:off x="914400" y="274638"/>
            <a:ext cx="7772400" cy="715962"/>
          </a:xfrm>
          <a:prstGeom prst="rect">
            <a:avLst/>
          </a:prstGeom>
        </p:spPr>
        <p:txBody>
          <a:bodyPr bIns="91440" anchor="b" anchorCtr="0">
            <a:normAutofit fontScale="97500"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 Image Formation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68853680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quity">
  <a:themeElements>
    <a:clrScheme name="Equity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Equity">
      <a:majorFont>
        <a:latin typeface="Franklin Gothic Book"/>
        <a:ea typeface=""/>
        <a:cs typeface=""/>
        <a:font script="Grek" typeface="Calibri"/>
        <a:font script="Cyrl" typeface="Calibri"/>
        <a:font script="Jpan" typeface="HGｺﾞｼｯｸM"/>
        <a:font script="Hang" typeface="바탕"/>
        <a:font script="Hans" typeface="幼圆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Perpetua"/>
        <a:ea typeface=""/>
        <a:cs typeface=""/>
        <a:font script="Grek" typeface="Cambria"/>
        <a:font script="Cyrl" typeface="Cambria"/>
        <a:font script="Jpan" typeface="HG創英ﾌﾟﾚｾﾞﾝｽEB"/>
        <a:font script="Hang" typeface="맑은 고딕"/>
        <a:font script="Hans" typeface="宋体"/>
        <a:font script="Hant" typeface="新細明體"/>
        <a:font script="Arab" typeface="Times New Roman"/>
        <a:font script="Hebr" typeface="Aharoni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Equity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tint val="30000"/>
                <a:satMod val="300000"/>
              </a:schemeClr>
              <a:schemeClr val="phClr">
                <a:tint val="40000"/>
                <a:satMod val="200000"/>
              </a:schemeClr>
            </a:duotone>
          </a:blip>
          <a:tile tx="0" ty="0" sx="70000" sy="70000" flip="none" algn="ctr"/>
        </a:blipFill>
        <a:blipFill>
          <a:blip xmlns:r="http://schemas.openxmlformats.org/officeDocument/2006/relationships" r:embed="rId1">
            <a:duotone>
              <a:schemeClr val="phClr">
                <a:shade val="22000"/>
                <a:satMod val="160000"/>
              </a:schemeClr>
              <a:schemeClr val="phClr">
                <a:shade val="45000"/>
                <a:satMod val="100000"/>
              </a:schemeClr>
            </a:duotone>
          </a:blip>
          <a:tile tx="0" ty="0" sx="65000" sy="65000" flip="none" algn="ctr"/>
        </a:blip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50800" dir="5400000" algn="t" rotWithShape="0">
              <a:srgbClr val="000000">
                <a:alpha val="60000"/>
              </a:srgbClr>
            </a:outerShdw>
          </a:effectLst>
          <a:scene3d>
            <a:camera prst="isometricBottomUp" fov="0">
              <a:rot lat="0" lon="0" rev="0"/>
            </a:camera>
            <a:lightRig rig="soft" dir="b">
              <a:rot lat="0" lon="0" rev="9000000"/>
            </a:lightRig>
          </a:scene3d>
          <a:sp3d contourW="35000" prstMaterial="matte">
            <a:bevelT w="4500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65000"/>
              </a:schemeClr>
            </a:gs>
            <a:gs pos="50000">
              <a:schemeClr val="phClr">
                <a:shade val="80000"/>
                <a:satMod val="155000"/>
              </a:schemeClr>
            </a:gs>
            <a:gs pos="100000">
              <a:schemeClr val="phClr">
                <a:tint val="95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tint val="95000"/>
                <a:satMod val="200000"/>
              </a:schemeClr>
              <a:schemeClr val="phClr">
                <a:shade val="80000"/>
                <a:satMod val="100000"/>
              </a:schemeClr>
            </a:duotone>
          </a:blip>
          <a:tile tx="0" ty="0" sx="55000" sy="5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Equity</Template>
  <TotalTime>206</TotalTime>
  <Words>866</Words>
  <Application>Microsoft Office PowerPoint</Application>
  <PresentationFormat>On-screen Show (4:3)</PresentationFormat>
  <Paragraphs>218</Paragraphs>
  <Slides>37</Slides>
  <Notes>26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38" baseType="lpstr">
      <vt:lpstr>Equity</vt:lpstr>
      <vt:lpstr>GEOMETRIC CAMERA MODEL</vt:lpstr>
      <vt:lpstr>Simple Image Formation</vt:lpstr>
      <vt:lpstr> Image Formation</vt:lpstr>
      <vt:lpstr>Pinhole camera model</vt:lpstr>
      <vt:lpstr> Image Formation</vt:lpstr>
      <vt:lpstr>Slide 6</vt:lpstr>
      <vt:lpstr>The Reason For Lenses</vt:lpstr>
      <vt:lpstr>Slide 8</vt:lpstr>
      <vt:lpstr>Slide 9</vt:lpstr>
      <vt:lpstr>Slide 10</vt:lpstr>
      <vt:lpstr>Slide 11</vt:lpstr>
      <vt:lpstr>Thin lens formula</vt:lpstr>
      <vt:lpstr>Thin lens formula</vt:lpstr>
      <vt:lpstr>Thin lens formula</vt:lpstr>
      <vt:lpstr>Thin lens formula</vt:lpstr>
      <vt:lpstr>Thin lens formula</vt:lpstr>
      <vt:lpstr>Thin lenses</vt:lpstr>
      <vt:lpstr>Thin lens assumption</vt:lpstr>
      <vt:lpstr>Depth of Field</vt:lpstr>
      <vt:lpstr>How can we control the depth of field?</vt:lpstr>
      <vt:lpstr>Varying the aperture </vt:lpstr>
      <vt:lpstr>Depth of field</vt:lpstr>
      <vt:lpstr>Focal length</vt:lpstr>
      <vt:lpstr>Field of View</vt:lpstr>
      <vt:lpstr>Field of View / Focal Length</vt:lpstr>
      <vt:lpstr>Field of View (Zoom)</vt:lpstr>
      <vt:lpstr>Field of View (Zoom)</vt:lpstr>
      <vt:lpstr>Same effect for faces</vt:lpstr>
      <vt:lpstr>Lens systems</vt:lpstr>
      <vt:lpstr>Radial Distortion</vt:lpstr>
      <vt:lpstr>Correcting radial distortion</vt:lpstr>
      <vt:lpstr>Other Types of Distortion</vt:lpstr>
      <vt:lpstr>Lens Flaws: Chromatic Aberration</vt:lpstr>
      <vt:lpstr>Lens flaws: Spherical aberration</vt:lpstr>
      <vt:lpstr>Lens flaws: Vignetting</vt:lpstr>
      <vt:lpstr>Slide 36</vt:lpstr>
      <vt:lpstr>Slide 37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GEOMETRIC CAMERA MODEL</dc:title>
  <dc:creator>Admin</dc:creator>
  <cp:lastModifiedBy>Admin</cp:lastModifiedBy>
  <cp:revision>8</cp:revision>
  <dcterms:created xsi:type="dcterms:W3CDTF">2006-08-16T00:00:00Z</dcterms:created>
  <dcterms:modified xsi:type="dcterms:W3CDTF">2025-01-30T04:58:10Z</dcterms:modified>
</cp:coreProperties>
</file>